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sldIdLst>
    <p:sldId id="257" r:id="rId2"/>
    <p:sldId id="258" r:id="rId3"/>
    <p:sldId id="269" r:id="rId4"/>
    <p:sldId id="272" r:id="rId5"/>
    <p:sldId id="270" r:id="rId6"/>
    <p:sldId id="273" r:id="rId7"/>
    <p:sldId id="260" r:id="rId8"/>
    <p:sldId id="261" r:id="rId9"/>
    <p:sldId id="263" r:id="rId10"/>
    <p:sldId id="262" r:id="rId11"/>
    <p:sldId id="268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8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458A3-08BA-47BE-8281-E344B5080AFE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C64BB-C1AC-4E14-A1FD-57ECD1CE8E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25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64BB-C1AC-4E14-A1FD-57ECD1CE8ED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37240C-AA63-4183-BD39-590339D6E22B}" type="datetimeFigureOut">
              <a:rPr lang="en-GB" smtClean="0"/>
              <a:pPr/>
              <a:t>12/07/2011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B94D55-D2B3-449C-AA51-28FB6F8CA36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xmlns:p14="http://schemas.microsoft.com/office/powerpoint/2010/main">
    <p:split orient="vert" dir="in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7737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692624"/>
            <a:ext cx="7854950" cy="1752600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512" y="4066862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School of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Glasgow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b="1" baseline="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Shagufta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Chandi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GB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Pratchayapong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GB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Yasri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Rebecca Mancy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 descr="http://t3.gstatic.com/images?q=tbn:ANd9GcTQxvgwfR6_pXPR4nfcEQEHKklx1BaH4p810D8LNEp442psQF49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86399"/>
            <a:ext cx="1905000" cy="1371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1967498"/>
            <a:ext cx="8604448" cy="134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Exploring student teachers’ positions on the relationship between science and religion</a:t>
            </a:r>
            <a:endParaRPr lang="en-GB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28625" y="652165"/>
            <a:ext cx="7343775" cy="1336675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Results and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Findings</a:t>
            </a:r>
            <a:br>
              <a:rPr lang="en-GB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Overall respons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e patterns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3568" y="2420540"/>
            <a:ext cx="8172450" cy="21605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Participants’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overall response pattern to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five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models</a:t>
            </a:r>
          </a:p>
          <a:p>
            <a:pPr marL="514350" indent="-514350" algn="just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Models that were rejected:	(a) Conflict (STR &amp; RTS) </a:t>
            </a:r>
          </a:p>
          <a:p>
            <a:pPr marL="514350" indent="-514350"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				 	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b) Coalescence</a:t>
            </a:r>
          </a:p>
          <a:p>
            <a:pPr marL="514350" indent="-514350"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Models that were accepted: 	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Contrast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				 	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Complementary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No clear pattern of acceptance/rejection: </a:t>
            </a:r>
          </a:p>
          <a:p>
            <a:pPr marL="514350" indent="-514350"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					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Compartment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					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566852"/>
              </p:ext>
            </p:extLst>
          </p:nvPr>
        </p:nvGraphicFramePr>
        <p:xfrm>
          <a:off x="719069" y="1027579"/>
          <a:ext cx="7957387" cy="571378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26282"/>
                <a:gridCol w="1278336"/>
                <a:gridCol w="1594720"/>
                <a:gridCol w="777630"/>
                <a:gridCol w="1010920"/>
                <a:gridCol w="1017366"/>
                <a:gridCol w="908674"/>
                <a:gridCol w="743459"/>
              </a:tblGrid>
              <a:tr h="536153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Opinion spectrum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r>
                        <a:rPr lang="en-GB" dirty="0" err="1" smtClean="0"/>
                        <a:t>ve</a:t>
                      </a:r>
                      <a:r>
                        <a:rPr lang="en-GB" baseline="0" dirty="0" smtClean="0"/>
                        <a:t> End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ve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End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64706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Models</a:t>
                      </a:r>
                      <a:r>
                        <a:rPr lang="en-GB" baseline="0" dirty="0" smtClean="0"/>
                        <a:t> relating science and religion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Strongly Agree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Agree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Neutral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Disagree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Strongly Disagree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</a:tr>
              <a:tr h="5288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Compartment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37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37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8810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Conflict model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40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288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RTS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37432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Contrast Model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NOMA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38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67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Independence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45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15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Coalescence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3615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Complementary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52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009744"/>
              </p:ext>
            </p:extLst>
          </p:nvPr>
        </p:nvGraphicFramePr>
        <p:xfrm>
          <a:off x="395536" y="2084164"/>
          <a:ext cx="8352928" cy="458519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21766"/>
                <a:gridCol w="1770522"/>
                <a:gridCol w="1584176"/>
                <a:gridCol w="2088232"/>
                <a:gridCol w="2088232"/>
              </a:tblGrid>
              <a:tr h="602832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Preferred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Models  accepted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Models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rejected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114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Compartment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???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4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Conflict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STR</a:t>
                      </a:r>
                    </a:p>
                    <a:p>
                      <a:pPr algn="ctr"/>
                      <a:endParaRPr lang="en-GB" sz="1800" dirty="0" smtClean="0"/>
                    </a:p>
                    <a:p>
                      <a:pPr algn="ctr"/>
                      <a:r>
                        <a:rPr lang="en-GB" sz="1800" dirty="0" smtClean="0"/>
                        <a:t>RTS</a:t>
                      </a:r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???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Contrast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RTS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STR &amp; Coalescence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45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Contrast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/>
                        <a:t>NOMA</a:t>
                      </a:r>
                      <a:endParaRPr lang="en-GB" sz="1700" dirty="0" smtClean="0"/>
                    </a:p>
                    <a:p>
                      <a:pPr algn="ctr"/>
                      <a:endParaRPr lang="en-GB" sz="1700" dirty="0" smtClean="0"/>
                    </a:p>
                    <a:p>
                      <a:pPr algn="ctr"/>
                      <a:r>
                        <a:rPr lang="en-GB" sz="1700" dirty="0" smtClean="0"/>
                        <a:t>Independence</a:t>
                      </a:r>
                      <a:endParaRPr lang="en-GB" sz="1700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Complementary</a:t>
                      </a:r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Complementary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</a:t>
                      </a:r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RTS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1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Coalescence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Complementary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???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Complementary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Contrast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STR</a:t>
                      </a:r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CCA6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67544" y="76470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en-GB" sz="36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Preferred model versus </a:t>
            </a:r>
          </a:p>
          <a:p>
            <a:pPr marL="514350" indent="-514350" algn="ctr">
              <a:buNone/>
            </a:pPr>
            <a:r>
              <a:rPr lang="en-GB" sz="36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overall response pattern</a:t>
            </a:r>
            <a:endParaRPr lang="en-GB" sz="360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1061864"/>
            <a:ext cx="70054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sz="4400" dirty="0"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Incompatible </a:t>
            </a:r>
            <a:r>
              <a:rPr lang="en-GB" b="1" dirty="0" smtClean="0"/>
              <a:t>models </a:t>
            </a:r>
            <a:r>
              <a:rPr lang="en-GB" dirty="0" smtClean="0"/>
              <a:t>(both modes: STR </a:t>
            </a:r>
            <a:r>
              <a:rPr lang="en-GB" dirty="0" smtClean="0"/>
              <a:t>&amp; RTS</a:t>
            </a:r>
            <a:r>
              <a:rPr lang="en-GB" dirty="0" smtClean="0"/>
              <a:t>) </a:t>
            </a:r>
            <a:r>
              <a:rPr lang="en-GB" dirty="0" smtClean="0"/>
              <a:t>were rejected </a:t>
            </a:r>
            <a:r>
              <a:rPr lang="en-GB" dirty="0" smtClean="0"/>
              <a:t>by the majority of  student </a:t>
            </a:r>
            <a:r>
              <a:rPr lang="en-GB" dirty="0" smtClean="0"/>
              <a:t>teachers.</a:t>
            </a:r>
          </a:p>
          <a:p>
            <a:pPr lvl="1"/>
            <a:r>
              <a:rPr lang="en-GB" dirty="0" smtClean="0"/>
              <a:t>Although a</a:t>
            </a:r>
            <a:r>
              <a:rPr lang="en-GB" dirty="0" smtClean="0"/>
              <a:t> </a:t>
            </a:r>
            <a:r>
              <a:rPr lang="en-GB" dirty="0" smtClean="0"/>
              <a:t>considerable number of student teachers </a:t>
            </a:r>
            <a:r>
              <a:rPr lang="en-GB" dirty="0" smtClean="0"/>
              <a:t>accepted </a:t>
            </a:r>
            <a:r>
              <a:rPr lang="en-GB" dirty="0" smtClean="0"/>
              <a:t>STR &amp; RTS as well.</a:t>
            </a:r>
          </a:p>
          <a:p>
            <a:r>
              <a:rPr lang="en-GB" b="1" dirty="0" smtClean="0"/>
              <a:t>Compatible  </a:t>
            </a:r>
            <a:r>
              <a:rPr lang="en-GB" b="1" dirty="0" smtClean="0"/>
              <a:t>models</a:t>
            </a:r>
            <a:r>
              <a:rPr lang="en-GB" dirty="0"/>
              <a:t> </a:t>
            </a:r>
            <a:r>
              <a:rPr lang="en-GB" dirty="0" smtClean="0"/>
              <a:t>(except coalescence) </a:t>
            </a:r>
            <a:r>
              <a:rPr lang="en-GB" dirty="0" smtClean="0"/>
              <a:t>attracted response towards the +</a:t>
            </a:r>
            <a:r>
              <a:rPr lang="en-GB" dirty="0" err="1" smtClean="0"/>
              <a:t>ve</a:t>
            </a:r>
            <a:r>
              <a:rPr lang="en-GB" dirty="0" smtClean="0"/>
              <a:t> end of opinion spectrum.</a:t>
            </a:r>
          </a:p>
          <a:p>
            <a:pPr lvl="1"/>
            <a:r>
              <a:rPr lang="en-GB" dirty="0" smtClean="0"/>
              <a:t>The </a:t>
            </a:r>
            <a:r>
              <a:rPr lang="en-GB" dirty="0" smtClean="0"/>
              <a:t>most common preferred </a:t>
            </a:r>
            <a:r>
              <a:rPr lang="en-GB" dirty="0" smtClean="0"/>
              <a:t>model was </a:t>
            </a:r>
            <a:r>
              <a:rPr lang="en-GB" dirty="0" smtClean="0"/>
              <a:t>one of the </a:t>
            </a:r>
            <a:r>
              <a:rPr lang="en-GB" dirty="0" smtClean="0"/>
              <a:t>compatible </a:t>
            </a:r>
            <a:r>
              <a:rPr lang="en-GB" dirty="0" smtClean="0"/>
              <a:t>models, namely the c</a:t>
            </a:r>
            <a:r>
              <a:rPr lang="en-GB" i="1" dirty="0" smtClean="0"/>
              <a:t>omplementary model</a:t>
            </a:r>
            <a:endParaRPr lang="en-GB" i="1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We</a:t>
            </a:r>
            <a:r>
              <a:rPr lang="en-GB" dirty="0" smtClean="0"/>
              <a:t> </a:t>
            </a:r>
            <a:r>
              <a:rPr lang="en-GB" dirty="0" smtClean="0"/>
              <a:t>believe that primary teachers influence the view of their learners, hence teacher educators need to be </a:t>
            </a:r>
            <a:r>
              <a:rPr lang="en-GB" dirty="0" smtClean="0"/>
              <a:t>aware of </a:t>
            </a:r>
            <a:r>
              <a:rPr lang="en-GB" dirty="0" smtClean="0"/>
              <a:t>the variety of </a:t>
            </a:r>
            <a:r>
              <a:rPr lang="en-GB" dirty="0" smtClean="0"/>
              <a:t>perceptions and respectful of individual views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305800" cy="1143000"/>
          </a:xfrm>
        </p:spPr>
        <p:txBody>
          <a:bodyPr/>
          <a:lstStyle/>
          <a:p>
            <a:pPr algn="ctr"/>
            <a:r>
              <a:rPr lang="en-GB" dirty="0" smtClean="0">
                <a:latin typeface="Times New Roman"/>
                <a:cs typeface="Times New Roman"/>
              </a:rPr>
              <a:t>Thank you</a:t>
            </a:r>
            <a:endParaRPr lang="en-GB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59632" y="620688"/>
            <a:ext cx="6664325" cy="1336675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Outline of the presentation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63600" y="2420938"/>
            <a:ext cx="8280400" cy="3024187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Background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and introduction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Epistemological models of relating science and religion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Introduction to our research project</a:t>
            </a: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Early findings of our research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advTm="1000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700808"/>
            <a:ext cx="8244408" cy="48006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Science and religion as two systems of explanations</a:t>
            </a:r>
          </a:p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Different opinions about these two systems</a:t>
            </a:r>
          </a:p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Compatible knowledge systems 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Colins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2006)</a:t>
            </a:r>
          </a:p>
          <a:p>
            <a:pPr lvl="1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Inherently opposite (Dawkins, 2006)</a:t>
            </a:r>
          </a:p>
          <a:p>
            <a:pPr lvl="1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Generally there is no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conflict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MacGrath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2007)</a:t>
            </a:r>
          </a:p>
          <a:p>
            <a:pPr lvl="1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Competition for explanatory space (Preston &amp;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Eply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2009)</a:t>
            </a:r>
          </a:p>
          <a:p>
            <a:pPr lvl="2"/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Evolution: Origin &amp; biodiversity of life</a:t>
            </a:r>
          </a:p>
          <a:p>
            <a:pPr lvl="2"/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41784"/>
            <a:ext cx="7818072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Focus &amp; importance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our research project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Science Education 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Focus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Student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teachers’ views of relating science &amp; religion in general.</a:t>
            </a:r>
          </a:p>
          <a:p>
            <a:pPr>
              <a:spcAft>
                <a:spcPts val="600"/>
              </a:spcAft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Importance: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teacher educators</a:t>
            </a:r>
          </a:p>
          <a:p>
            <a:pPr lvl="1"/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be aware of the possible variety of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perceptions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relating science and religion among student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teachers.</a:t>
            </a:r>
            <a:endParaRPr lang="en-GB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encourage positive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progressive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views of the relationship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between science and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religion among future teachers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epistemological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models of relating science and religion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err="1" smtClean="0"/>
              <a:t>Polkinghorne</a:t>
            </a:r>
            <a:r>
              <a:rPr lang="en-GB" dirty="0" smtClean="0"/>
              <a:t> </a:t>
            </a:r>
            <a:r>
              <a:rPr lang="en-GB" dirty="0" smtClean="0"/>
              <a:t>(1986)</a:t>
            </a:r>
          </a:p>
          <a:p>
            <a:r>
              <a:rPr lang="en-GB" dirty="0" smtClean="0"/>
              <a:t>Barbour (1990)</a:t>
            </a:r>
          </a:p>
          <a:p>
            <a:r>
              <a:rPr lang="en-GB" dirty="0" err="1" smtClean="0"/>
              <a:t>Haught</a:t>
            </a:r>
            <a:r>
              <a:rPr lang="en-GB" dirty="0" smtClean="0"/>
              <a:t> (1995)</a:t>
            </a:r>
          </a:p>
          <a:p>
            <a:r>
              <a:rPr lang="en-GB" dirty="0" smtClean="0"/>
              <a:t>Nord (1999)</a:t>
            </a:r>
          </a:p>
          <a:p>
            <a:r>
              <a:rPr lang="en-GB" dirty="0" smtClean="0"/>
              <a:t>Alexander (2007)</a:t>
            </a:r>
          </a:p>
          <a:p>
            <a:r>
              <a:rPr lang="en-GB" i="1" dirty="0" err="1" smtClean="0"/>
              <a:t>Yasri</a:t>
            </a:r>
            <a:r>
              <a:rPr lang="en-GB" i="1" dirty="0" smtClean="0"/>
              <a:t> &amp; </a:t>
            </a:r>
            <a:r>
              <a:rPr lang="en-GB" i="1" dirty="0" smtClean="0"/>
              <a:t>Mancy (</a:t>
            </a:r>
            <a:r>
              <a:rPr lang="en-GB" i="1" dirty="0" smtClean="0"/>
              <a:t>2010)</a:t>
            </a:r>
          </a:p>
          <a:p>
            <a:endParaRPr lang="en-GB" dirty="0"/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5496" y="2103080"/>
            <a:ext cx="8614976" cy="4295181"/>
            <a:chOff x="433678" y="2103080"/>
            <a:chExt cx="8181298" cy="4295181"/>
          </a:xfrm>
        </p:grpSpPr>
        <p:sp>
          <p:nvSpPr>
            <p:cNvPr id="8" name="Freeform 7"/>
            <p:cNvSpPr/>
            <p:nvPr/>
          </p:nvSpPr>
          <p:spPr>
            <a:xfrm>
              <a:off x="6442777" y="4030464"/>
              <a:ext cx="1538363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9459"/>
                  </a:lnTo>
                  <a:lnTo>
                    <a:pt x="1538363" y="249459"/>
                  </a:lnTo>
                  <a:lnTo>
                    <a:pt x="1538363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4904413" y="5194118"/>
              <a:ext cx="769181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9459"/>
                  </a:lnTo>
                  <a:lnTo>
                    <a:pt x="769181" y="249459"/>
                  </a:lnTo>
                  <a:lnTo>
                    <a:pt x="769181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4135231" y="5194118"/>
              <a:ext cx="769181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69181" y="0"/>
                  </a:moveTo>
                  <a:lnTo>
                    <a:pt x="769181" y="249459"/>
                  </a:lnTo>
                  <a:lnTo>
                    <a:pt x="0" y="249459"/>
                  </a:lnTo>
                  <a:lnTo>
                    <a:pt x="0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4904413" y="4028808"/>
              <a:ext cx="1538363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38363" y="0"/>
                  </a:moveTo>
                  <a:lnTo>
                    <a:pt x="1538363" y="249459"/>
                  </a:lnTo>
                  <a:lnTo>
                    <a:pt x="0" y="249459"/>
                  </a:lnTo>
                  <a:lnTo>
                    <a:pt x="0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4519822" y="2863497"/>
              <a:ext cx="1922954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9459"/>
                  </a:lnTo>
                  <a:lnTo>
                    <a:pt x="1922954" y="249459"/>
                  </a:lnTo>
                  <a:lnTo>
                    <a:pt x="1922954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2596867" y="4028808"/>
              <a:ext cx="769181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9459"/>
                  </a:lnTo>
                  <a:lnTo>
                    <a:pt x="769181" y="249459"/>
                  </a:lnTo>
                  <a:lnTo>
                    <a:pt x="769181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1827685" y="5194118"/>
              <a:ext cx="769181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9459"/>
                  </a:lnTo>
                  <a:lnTo>
                    <a:pt x="769181" y="249459"/>
                  </a:lnTo>
                  <a:lnTo>
                    <a:pt x="769181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1058503" y="5194118"/>
              <a:ext cx="769181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69181" y="0"/>
                  </a:moveTo>
                  <a:lnTo>
                    <a:pt x="769181" y="249459"/>
                  </a:lnTo>
                  <a:lnTo>
                    <a:pt x="0" y="249459"/>
                  </a:lnTo>
                  <a:lnTo>
                    <a:pt x="0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1827685" y="4028808"/>
              <a:ext cx="769181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69181" y="0"/>
                  </a:moveTo>
                  <a:lnTo>
                    <a:pt x="769181" y="249459"/>
                  </a:lnTo>
                  <a:lnTo>
                    <a:pt x="0" y="249459"/>
                  </a:lnTo>
                  <a:lnTo>
                    <a:pt x="0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2596867" y="2863497"/>
              <a:ext cx="1922954" cy="3660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922954" y="0"/>
                  </a:moveTo>
                  <a:lnTo>
                    <a:pt x="1922954" y="249459"/>
                  </a:lnTo>
                  <a:lnTo>
                    <a:pt x="0" y="249459"/>
                  </a:lnTo>
                  <a:lnTo>
                    <a:pt x="0" y="36606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3894996" y="2103080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View</a:t>
              </a:r>
              <a:endParaRPr lang="en-US" sz="1400" kern="1200" dirty="0">
                <a:latin typeface="+mj-lt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1972042" y="3268391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+mj-lt"/>
                </a:rPr>
                <a:t>Incompatible</a:t>
              </a:r>
              <a:endParaRPr lang="en-US" sz="1400" b="1" kern="1200" dirty="0">
                <a:latin typeface="+mj-lt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1202860" y="4433701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Conflict</a:t>
              </a:r>
              <a:endParaRPr lang="en-US" sz="1400" kern="1200" dirty="0">
                <a:latin typeface="+mj-lt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33678" y="5599012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STR</a:t>
              </a:r>
              <a:endParaRPr lang="en-US" sz="1400" kern="1200" dirty="0">
                <a:latin typeface="+mj-lt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72042" y="5599012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RTS</a:t>
              </a:r>
              <a:endParaRPr lang="en-US" sz="1400" kern="1200" dirty="0">
                <a:latin typeface="+mj-lt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2741223" y="4433701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Compartment</a:t>
              </a:r>
              <a:endParaRPr lang="en-US" sz="1400" kern="1200" dirty="0">
                <a:latin typeface="+mj-lt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817951" y="3268391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+mj-lt"/>
                </a:rPr>
                <a:t>Compatible</a:t>
              </a:r>
              <a:endParaRPr lang="en-US" sz="1400" b="1" kern="1200" dirty="0">
                <a:latin typeface="+mj-lt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279587" y="4433701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Contrast</a:t>
              </a:r>
              <a:endParaRPr lang="en-US" sz="1400" kern="1200" dirty="0">
                <a:latin typeface="+mj-lt"/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10405" y="5599012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NOMA</a:t>
              </a:r>
              <a:endParaRPr lang="en-US" sz="1400" kern="1200" dirty="0">
                <a:latin typeface="+mj-lt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048769" y="5599012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Independence</a:t>
              </a:r>
              <a:endParaRPr lang="en-US" sz="1400" kern="1200" dirty="0">
                <a:latin typeface="+mj-lt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817951" y="4433701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Coalescence</a:t>
              </a:r>
              <a:endParaRPr lang="en-US" sz="1400" kern="1200" dirty="0">
                <a:latin typeface="+mj-lt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356315" y="4433701"/>
              <a:ext cx="1258661" cy="799249"/>
            </a:xfrm>
            <a:custGeom>
              <a:avLst/>
              <a:gdLst>
                <a:gd name="connsiteX0" fmla="*/ 0 w 1258661"/>
                <a:gd name="connsiteY0" fmla="*/ 79925 h 799249"/>
                <a:gd name="connsiteX1" fmla="*/ 79925 w 1258661"/>
                <a:gd name="connsiteY1" fmla="*/ 0 h 799249"/>
                <a:gd name="connsiteX2" fmla="*/ 1178736 w 1258661"/>
                <a:gd name="connsiteY2" fmla="*/ 0 h 799249"/>
                <a:gd name="connsiteX3" fmla="*/ 1258661 w 1258661"/>
                <a:gd name="connsiteY3" fmla="*/ 79925 h 799249"/>
                <a:gd name="connsiteX4" fmla="*/ 1258661 w 1258661"/>
                <a:gd name="connsiteY4" fmla="*/ 719324 h 799249"/>
                <a:gd name="connsiteX5" fmla="*/ 1178736 w 1258661"/>
                <a:gd name="connsiteY5" fmla="*/ 799249 h 799249"/>
                <a:gd name="connsiteX6" fmla="*/ 79925 w 1258661"/>
                <a:gd name="connsiteY6" fmla="*/ 799249 h 799249"/>
                <a:gd name="connsiteX7" fmla="*/ 0 w 1258661"/>
                <a:gd name="connsiteY7" fmla="*/ 719324 h 799249"/>
                <a:gd name="connsiteX8" fmla="*/ 0 w 1258661"/>
                <a:gd name="connsiteY8" fmla="*/ 79925 h 7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8661" h="799249">
                  <a:moveTo>
                    <a:pt x="0" y="79925"/>
                  </a:moveTo>
                  <a:cubicBezTo>
                    <a:pt x="0" y="35784"/>
                    <a:pt x="35784" y="0"/>
                    <a:pt x="79925" y="0"/>
                  </a:cubicBezTo>
                  <a:lnTo>
                    <a:pt x="1178736" y="0"/>
                  </a:lnTo>
                  <a:cubicBezTo>
                    <a:pt x="1222877" y="0"/>
                    <a:pt x="1258661" y="35784"/>
                    <a:pt x="1258661" y="79925"/>
                  </a:cubicBezTo>
                  <a:lnTo>
                    <a:pt x="1258661" y="719324"/>
                  </a:lnTo>
                  <a:cubicBezTo>
                    <a:pt x="1258661" y="763465"/>
                    <a:pt x="1222877" y="799249"/>
                    <a:pt x="1178736" y="799249"/>
                  </a:cubicBezTo>
                  <a:lnTo>
                    <a:pt x="79925" y="799249"/>
                  </a:lnTo>
                  <a:cubicBezTo>
                    <a:pt x="35784" y="799249"/>
                    <a:pt x="0" y="763465"/>
                    <a:pt x="0" y="719324"/>
                  </a:cubicBezTo>
                  <a:lnTo>
                    <a:pt x="0" y="79925"/>
                  </a:lnTo>
                  <a:close/>
                </a:path>
              </a:pathLst>
            </a:cu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129" tIns="69129" rIns="69129" bIns="6912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+mj-lt"/>
                </a:rPr>
                <a:t>Complementary</a:t>
              </a:r>
              <a:endParaRPr lang="en-US" sz="1400" kern="1200" dirty="0">
                <a:latin typeface="+mj-lt"/>
              </a:endParaRPr>
            </a:p>
          </p:txBody>
        </p:sp>
      </p:grpSp>
      <p:sp>
        <p:nvSpPr>
          <p:cNvPr id="44" name="Title 1"/>
          <p:cNvSpPr txBox="1">
            <a:spLocks/>
          </p:cNvSpPr>
          <p:nvPr/>
        </p:nvSpPr>
        <p:spPr>
          <a:xfrm>
            <a:off x="395536" y="485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Taxonomy of the epistemological models used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8127"/>
      </p:ext>
    </p:extLst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475656" y="724173"/>
            <a:ext cx="6664325" cy="1336675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Introduction to our research project</a:t>
            </a:r>
            <a:br>
              <a:rPr lang="en-GB" sz="4000" dirty="0" smtClean="0">
                <a:latin typeface="Times New Roman" pitchFamily="18" charset="0"/>
                <a:cs typeface="Times New Roman" pitchFamily="18" charset="0"/>
              </a:rPr>
            </a:b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11560" y="1916113"/>
            <a:ext cx="8280400" cy="3817143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identify a range of positions of relating science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and religion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among student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teachers</a:t>
            </a:r>
          </a:p>
          <a:p>
            <a:pPr lvl="1"/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Useful for 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teacher educators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to understand the variety of positions among student teachers</a:t>
            </a:r>
          </a:p>
          <a:p>
            <a:pPr lvl="1"/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Useful for </a:t>
            </a: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teachers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to understand and respect the positions held by their pupils when teaching science or religion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Data collection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tool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Sample and sample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size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Data analysis</a:t>
            </a: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99592" y="836712"/>
            <a:ext cx="7343775" cy="1336675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Focus of our analysis</a:t>
            </a:r>
            <a:br>
              <a:rPr lang="en-GB" sz="4000" dirty="0" smtClean="0">
                <a:latin typeface="Times New Roman" pitchFamily="18" charset="0"/>
                <a:cs typeface="Times New Roman" pitchFamily="18" charset="0"/>
              </a:rPr>
            </a:b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9552" y="2205038"/>
            <a:ext cx="8027987" cy="4032274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Answered two questions:</a:t>
            </a:r>
          </a:p>
          <a:p>
            <a:pPr marL="880110" lvl="1" indent="-514350" algn="just">
              <a:buFont typeface="+mj-lt"/>
              <a:buAutoNum type="arabicPeriod"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Selected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preferred position</a:t>
            </a:r>
          </a:p>
          <a:p>
            <a:pPr marL="880110" lvl="1" indent="-514350" algn="just">
              <a:buFont typeface="+mj-lt"/>
              <a:buAutoNum type="arabicPeriod"/>
            </a:pP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Strongly agree – Strongly disagree (5-point </a:t>
            </a:r>
            <a:r>
              <a:rPr lang="en-GB" sz="2200" dirty="0" err="1" smtClean="0">
                <a:latin typeface="Times New Roman" pitchFamily="18" charset="0"/>
                <a:cs typeface="Times New Roman" pitchFamily="18" charset="0"/>
              </a:rPr>
              <a:t>Likert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scale) relatin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g to </a:t>
            </a:r>
            <a:r>
              <a:rPr lang="en-GB" sz="2200" i="1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positions</a:t>
            </a: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Preferred epistemological model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Student teachers’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response pattern to different epistemological models of relating science and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religion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Overall response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pattern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five epistemological models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versus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students’ </a:t>
            </a:r>
            <a:r>
              <a:rPr lang="en-GB" sz="2400" i="1" dirty="0" smtClean="0">
                <a:latin typeface="Times New Roman" pitchFamily="18" charset="0"/>
                <a:cs typeface="Times New Roman" pitchFamily="18" charset="0"/>
              </a:rPr>
              <a:t>preferred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epistemological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model</a:t>
            </a:r>
          </a:p>
        </p:txBody>
      </p:sp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99592" y="849951"/>
            <a:ext cx="7345362" cy="1336675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Results and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Findings</a:t>
            </a:r>
            <a:br>
              <a:rPr lang="en-GB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referred model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850" y="2474385"/>
            <a:ext cx="8820150" cy="2160588"/>
          </a:xfrm>
        </p:spPr>
        <p:txBody>
          <a:bodyPr>
            <a:no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Preferred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category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of relating science and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religion: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		Complementary model</a:t>
            </a:r>
          </a:p>
          <a:p>
            <a:pPr marL="514350" indent="-514350" algn="just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465761"/>
              </p:ext>
            </p:extLst>
          </p:nvPr>
        </p:nvGraphicFramePr>
        <p:xfrm>
          <a:off x="35496" y="3986826"/>
          <a:ext cx="9036497" cy="174643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78954"/>
                <a:gridCol w="1731995"/>
                <a:gridCol w="828345"/>
                <a:gridCol w="903650"/>
                <a:gridCol w="1280170"/>
                <a:gridCol w="1430779"/>
                <a:gridCol w="1882604"/>
              </a:tblGrid>
              <a:tr h="976361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/>
                        <a:t>Models</a:t>
                      </a:r>
                      <a:endParaRPr lang="en-GB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700" dirty="0" smtClean="0"/>
                        <a:t>Compartment</a:t>
                      </a:r>
                      <a:endParaRPr lang="en-GB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/>
                        <a:t>STR</a:t>
                      </a:r>
                      <a:endParaRPr lang="en-GB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/>
                        <a:t>RTS</a:t>
                      </a:r>
                      <a:endParaRPr lang="en-GB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/>
                        <a:t>Contrast</a:t>
                      </a:r>
                      <a:endParaRPr lang="en-GB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/>
                        <a:t>Coalescence</a:t>
                      </a:r>
                      <a:endParaRPr lang="en-GB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/>
                        <a:t>Complementary</a:t>
                      </a:r>
                      <a:endParaRPr lang="en-GB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006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none" dirty="0" smtClean="0"/>
                        <a:t>47</a:t>
                      </a:r>
                      <a:endParaRPr lang="en-GB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split orient="vert"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1220</TotalTime>
  <Words>600</Words>
  <Application>Microsoft Macintosh PowerPoint</Application>
  <PresentationFormat>On-screen Show (4:3)</PresentationFormat>
  <Paragraphs>203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     </vt:lpstr>
      <vt:lpstr>Outline of the presentation</vt:lpstr>
      <vt:lpstr>Background</vt:lpstr>
      <vt:lpstr>Focus &amp; importance of our research project</vt:lpstr>
      <vt:lpstr>Different epistemological models of relating science and religion</vt:lpstr>
      <vt:lpstr>PowerPoint Presentation</vt:lpstr>
      <vt:lpstr>Introduction to our research project </vt:lpstr>
      <vt:lpstr>Focus of our analysis </vt:lpstr>
      <vt:lpstr>Results and Findings Preferred model</vt:lpstr>
      <vt:lpstr>Results and Findings Overall response patterns</vt:lpstr>
      <vt:lpstr>PowerPoint Presentation</vt:lpstr>
      <vt:lpstr>PowerPoint Presentation</vt:lpstr>
      <vt:lpstr> Conclusion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Shagufta S Chandi</dc:title>
  <dc:creator>Shagufta Chandi</dc:creator>
  <cp:lastModifiedBy>Rebecca Mancy</cp:lastModifiedBy>
  <cp:revision>120</cp:revision>
  <dcterms:created xsi:type="dcterms:W3CDTF">2011-07-06T11:37:41Z</dcterms:created>
  <dcterms:modified xsi:type="dcterms:W3CDTF">2011-07-12T10:43:33Z</dcterms:modified>
</cp:coreProperties>
</file>