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12801600" cy="9601200" type="A3"/>
  <p:notesSz cx="9926638" cy="14355763"/>
  <p:defaultTextStyle>
    <a:defPPr>
      <a:defRPr lang="en-US"/>
    </a:defPPr>
    <a:lvl1pPr algn="l" rtl="0" fontAlgn="base">
      <a:spcBef>
        <a:spcPct val="0"/>
      </a:spcBef>
      <a:spcAft>
        <a:spcPct val="0"/>
      </a:spcAft>
      <a:defRPr sz="900" kern="1200">
        <a:solidFill>
          <a:schemeClr val="tx1"/>
        </a:solidFill>
        <a:latin typeface="Arial" charset="0"/>
        <a:ea typeface="+mn-ea"/>
        <a:cs typeface="Arial" charset="0"/>
      </a:defRPr>
    </a:lvl1pPr>
    <a:lvl2pPr marL="457200" algn="l" rtl="0" fontAlgn="base">
      <a:spcBef>
        <a:spcPct val="0"/>
      </a:spcBef>
      <a:spcAft>
        <a:spcPct val="0"/>
      </a:spcAft>
      <a:defRPr sz="900" kern="1200">
        <a:solidFill>
          <a:schemeClr val="tx1"/>
        </a:solidFill>
        <a:latin typeface="Arial" charset="0"/>
        <a:ea typeface="+mn-ea"/>
        <a:cs typeface="Arial" charset="0"/>
      </a:defRPr>
    </a:lvl2pPr>
    <a:lvl3pPr marL="914400" algn="l" rtl="0" fontAlgn="base">
      <a:spcBef>
        <a:spcPct val="0"/>
      </a:spcBef>
      <a:spcAft>
        <a:spcPct val="0"/>
      </a:spcAft>
      <a:defRPr sz="900" kern="1200">
        <a:solidFill>
          <a:schemeClr val="tx1"/>
        </a:solidFill>
        <a:latin typeface="Arial" charset="0"/>
        <a:ea typeface="+mn-ea"/>
        <a:cs typeface="Arial" charset="0"/>
      </a:defRPr>
    </a:lvl3pPr>
    <a:lvl4pPr marL="1371600" algn="l" rtl="0" fontAlgn="base">
      <a:spcBef>
        <a:spcPct val="0"/>
      </a:spcBef>
      <a:spcAft>
        <a:spcPct val="0"/>
      </a:spcAft>
      <a:defRPr sz="900" kern="1200">
        <a:solidFill>
          <a:schemeClr val="tx1"/>
        </a:solidFill>
        <a:latin typeface="Arial" charset="0"/>
        <a:ea typeface="+mn-ea"/>
        <a:cs typeface="Arial" charset="0"/>
      </a:defRPr>
    </a:lvl4pPr>
    <a:lvl5pPr marL="1828800" algn="l" rtl="0" fontAlgn="base">
      <a:spcBef>
        <a:spcPct val="0"/>
      </a:spcBef>
      <a:spcAft>
        <a:spcPct val="0"/>
      </a:spcAft>
      <a:defRPr sz="900" kern="1200">
        <a:solidFill>
          <a:schemeClr val="tx1"/>
        </a:solidFill>
        <a:latin typeface="Arial" charset="0"/>
        <a:ea typeface="+mn-ea"/>
        <a:cs typeface="Arial" charset="0"/>
      </a:defRPr>
    </a:lvl5pPr>
    <a:lvl6pPr marL="2286000" algn="l" defTabSz="914400" rtl="0" eaLnBrk="1" latinLnBrk="0" hangingPunct="1">
      <a:defRPr sz="900" kern="1200">
        <a:solidFill>
          <a:schemeClr val="tx1"/>
        </a:solidFill>
        <a:latin typeface="Arial" charset="0"/>
        <a:ea typeface="+mn-ea"/>
        <a:cs typeface="Arial" charset="0"/>
      </a:defRPr>
    </a:lvl6pPr>
    <a:lvl7pPr marL="2743200" algn="l" defTabSz="914400" rtl="0" eaLnBrk="1" latinLnBrk="0" hangingPunct="1">
      <a:defRPr sz="900" kern="1200">
        <a:solidFill>
          <a:schemeClr val="tx1"/>
        </a:solidFill>
        <a:latin typeface="Arial" charset="0"/>
        <a:ea typeface="+mn-ea"/>
        <a:cs typeface="Arial" charset="0"/>
      </a:defRPr>
    </a:lvl7pPr>
    <a:lvl8pPr marL="3200400" algn="l" defTabSz="914400" rtl="0" eaLnBrk="1" latinLnBrk="0" hangingPunct="1">
      <a:defRPr sz="900" kern="1200">
        <a:solidFill>
          <a:schemeClr val="tx1"/>
        </a:solidFill>
        <a:latin typeface="Arial" charset="0"/>
        <a:ea typeface="+mn-ea"/>
        <a:cs typeface="Arial" charset="0"/>
      </a:defRPr>
    </a:lvl8pPr>
    <a:lvl9pPr marL="3657600" algn="l" defTabSz="914400" rtl="0" eaLnBrk="1" latinLnBrk="0" hangingPunct="1">
      <a:defRPr sz="9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CF0"/>
    <a:srgbClr val="CCCCFF"/>
    <a:srgbClr val="99CCFF"/>
    <a:srgbClr val="FFCC00"/>
    <a:srgbClr val="FF9933"/>
    <a:srgbClr val="7FAC00"/>
    <a:srgbClr val="F9F941"/>
    <a:srgbClr val="FFDA3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snapToGrid="0">
      <p:cViewPr>
        <p:scale>
          <a:sx n="100" d="100"/>
          <a:sy n="100" d="100"/>
        </p:scale>
        <p:origin x="126" y="1938"/>
      </p:cViewPr>
      <p:guideLst>
        <p:guide orient="horz" pos="164"/>
        <p:guide orient="horz" pos="5893"/>
        <p:guide pos="1578"/>
        <p:guide pos="1730"/>
        <p:guide pos="7945"/>
        <p:guide pos="135"/>
        <p:guide pos="3189"/>
        <p:guide pos="3330"/>
        <p:guide pos="4762"/>
        <p:guide pos="491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1" d="100"/>
          <a:sy n="81" d="100"/>
        </p:scale>
        <p:origin x="-1998" y="-90"/>
      </p:cViewPr>
      <p:guideLst>
        <p:guide orient="horz" pos="4522"/>
        <p:guide pos="312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300011" cy="718344"/>
          </a:xfrm>
          <a:prstGeom prst="rect">
            <a:avLst/>
          </a:prstGeom>
          <a:noFill/>
          <a:ln w="9525">
            <a:noFill/>
            <a:miter lim="800000"/>
            <a:headEnd/>
            <a:tailEnd/>
          </a:ln>
          <a:effectLst/>
        </p:spPr>
        <p:txBody>
          <a:bodyPr vert="horz" wrap="square" lIns="138684" tIns="69344" rIns="138684" bIns="69344" numCol="1" anchor="t" anchorCtr="0" compatLnSpc="1">
            <a:prstTxWarp prst="textNoShape">
              <a:avLst/>
            </a:prstTxWarp>
          </a:bodyPr>
          <a:lstStyle>
            <a:lvl1pPr defTabSz="1386988">
              <a:defRPr sz="1700">
                <a:cs typeface="+mn-cs"/>
              </a:defRPr>
            </a:lvl1pPr>
          </a:lstStyle>
          <a:p>
            <a:pPr>
              <a:defRPr/>
            </a:pPr>
            <a:endParaRPr lang="en-US" dirty="0"/>
          </a:p>
        </p:txBody>
      </p:sp>
      <p:sp>
        <p:nvSpPr>
          <p:cNvPr id="4099" name="Rectangle 3"/>
          <p:cNvSpPr>
            <a:spLocks noGrp="1" noChangeArrowheads="1"/>
          </p:cNvSpPr>
          <p:nvPr>
            <p:ph type="dt" sz="quarter" idx="1"/>
          </p:nvPr>
        </p:nvSpPr>
        <p:spPr bwMode="auto">
          <a:xfrm>
            <a:off x="5623461" y="0"/>
            <a:ext cx="4301595" cy="718344"/>
          </a:xfrm>
          <a:prstGeom prst="rect">
            <a:avLst/>
          </a:prstGeom>
          <a:noFill/>
          <a:ln w="9525">
            <a:noFill/>
            <a:miter lim="800000"/>
            <a:headEnd/>
            <a:tailEnd/>
          </a:ln>
          <a:effectLst/>
        </p:spPr>
        <p:txBody>
          <a:bodyPr vert="horz" wrap="square" lIns="138684" tIns="69344" rIns="138684" bIns="69344" numCol="1" anchor="t" anchorCtr="0" compatLnSpc="1">
            <a:prstTxWarp prst="textNoShape">
              <a:avLst/>
            </a:prstTxWarp>
          </a:bodyPr>
          <a:lstStyle>
            <a:lvl1pPr algn="r" defTabSz="1386988">
              <a:defRPr sz="1700">
                <a:cs typeface="+mn-cs"/>
              </a:defRPr>
            </a:lvl1pPr>
          </a:lstStyle>
          <a:p>
            <a:pPr>
              <a:defRPr/>
            </a:pPr>
            <a:endParaRPr lang="en-US" dirty="0"/>
          </a:p>
        </p:txBody>
      </p:sp>
      <p:sp>
        <p:nvSpPr>
          <p:cNvPr id="4100" name="Rectangle 4"/>
          <p:cNvSpPr>
            <a:spLocks noGrp="1" noChangeArrowheads="1"/>
          </p:cNvSpPr>
          <p:nvPr>
            <p:ph type="ftr" sz="quarter" idx="2"/>
          </p:nvPr>
        </p:nvSpPr>
        <p:spPr bwMode="auto">
          <a:xfrm>
            <a:off x="0" y="13635835"/>
            <a:ext cx="4300011" cy="718342"/>
          </a:xfrm>
          <a:prstGeom prst="rect">
            <a:avLst/>
          </a:prstGeom>
          <a:noFill/>
          <a:ln w="9525">
            <a:noFill/>
            <a:miter lim="800000"/>
            <a:headEnd/>
            <a:tailEnd/>
          </a:ln>
          <a:effectLst/>
        </p:spPr>
        <p:txBody>
          <a:bodyPr vert="horz" wrap="square" lIns="138684" tIns="69344" rIns="138684" bIns="69344" numCol="1" anchor="b" anchorCtr="0" compatLnSpc="1">
            <a:prstTxWarp prst="textNoShape">
              <a:avLst/>
            </a:prstTxWarp>
          </a:bodyPr>
          <a:lstStyle>
            <a:lvl1pPr defTabSz="1386988">
              <a:defRPr sz="1700">
                <a:cs typeface="+mn-cs"/>
              </a:defRPr>
            </a:lvl1pPr>
          </a:lstStyle>
          <a:p>
            <a:pPr>
              <a:defRPr/>
            </a:pPr>
            <a:endParaRPr lang="en-US" dirty="0"/>
          </a:p>
        </p:txBody>
      </p:sp>
      <p:sp>
        <p:nvSpPr>
          <p:cNvPr id="4101" name="Rectangle 5"/>
          <p:cNvSpPr>
            <a:spLocks noGrp="1" noChangeArrowheads="1"/>
          </p:cNvSpPr>
          <p:nvPr>
            <p:ph type="sldNum" sz="quarter" idx="3"/>
          </p:nvPr>
        </p:nvSpPr>
        <p:spPr bwMode="auto">
          <a:xfrm>
            <a:off x="5623461" y="13635835"/>
            <a:ext cx="4301595" cy="718342"/>
          </a:xfrm>
          <a:prstGeom prst="rect">
            <a:avLst/>
          </a:prstGeom>
          <a:noFill/>
          <a:ln w="9525">
            <a:noFill/>
            <a:miter lim="800000"/>
            <a:headEnd/>
            <a:tailEnd/>
          </a:ln>
          <a:effectLst/>
        </p:spPr>
        <p:txBody>
          <a:bodyPr vert="horz" wrap="square" lIns="138684" tIns="69344" rIns="138684" bIns="69344" numCol="1" anchor="b" anchorCtr="0" compatLnSpc="1">
            <a:prstTxWarp prst="textNoShape">
              <a:avLst/>
            </a:prstTxWarp>
          </a:bodyPr>
          <a:lstStyle>
            <a:lvl1pPr algn="r" defTabSz="1386988">
              <a:defRPr sz="1700">
                <a:cs typeface="+mn-cs"/>
              </a:defRPr>
            </a:lvl1pPr>
          </a:lstStyle>
          <a:p>
            <a:pPr>
              <a:defRPr/>
            </a:pPr>
            <a:fld id="{4AB5DF5F-62A7-47AC-BA7E-1FB15DA5332C}" type="slidenum">
              <a:rPr lang="en-US"/>
              <a:pPr>
                <a:defRPr/>
              </a:pPr>
              <a:t>‹#›</a:t>
            </a:fld>
            <a:endParaRPr lang="en-US" dirty="0"/>
          </a:p>
        </p:txBody>
      </p:sp>
    </p:spTree>
    <p:extLst>
      <p:ext uri="{BB962C8B-B14F-4D97-AF65-F5344CB8AC3E}">
        <p14:creationId xmlns:p14="http://schemas.microsoft.com/office/powerpoint/2010/main" xmlns="" val="2867955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300011" cy="718344"/>
          </a:xfrm>
          <a:prstGeom prst="rect">
            <a:avLst/>
          </a:prstGeom>
          <a:noFill/>
          <a:ln w="9525">
            <a:noFill/>
            <a:miter lim="800000"/>
            <a:headEnd/>
            <a:tailEnd/>
          </a:ln>
          <a:effectLst/>
        </p:spPr>
        <p:txBody>
          <a:bodyPr vert="horz" wrap="square" lIns="138684" tIns="69344" rIns="138684" bIns="69344" numCol="1" anchor="t" anchorCtr="0" compatLnSpc="1">
            <a:prstTxWarp prst="textNoShape">
              <a:avLst/>
            </a:prstTxWarp>
          </a:bodyPr>
          <a:lstStyle>
            <a:lvl1pPr defTabSz="1386988">
              <a:defRPr sz="1700">
                <a:cs typeface="+mn-cs"/>
              </a:defRPr>
            </a:lvl1pPr>
          </a:lstStyle>
          <a:p>
            <a:pPr>
              <a:defRPr/>
            </a:pPr>
            <a:endParaRPr lang="en-US" dirty="0"/>
          </a:p>
        </p:txBody>
      </p:sp>
      <p:sp>
        <p:nvSpPr>
          <p:cNvPr id="6147" name="Rectangle 3"/>
          <p:cNvSpPr>
            <a:spLocks noGrp="1" noChangeArrowheads="1"/>
          </p:cNvSpPr>
          <p:nvPr>
            <p:ph type="dt" idx="1"/>
          </p:nvPr>
        </p:nvSpPr>
        <p:spPr bwMode="auto">
          <a:xfrm>
            <a:off x="5623461" y="0"/>
            <a:ext cx="4301595" cy="718344"/>
          </a:xfrm>
          <a:prstGeom prst="rect">
            <a:avLst/>
          </a:prstGeom>
          <a:noFill/>
          <a:ln w="9525">
            <a:noFill/>
            <a:miter lim="800000"/>
            <a:headEnd/>
            <a:tailEnd/>
          </a:ln>
          <a:effectLst/>
        </p:spPr>
        <p:txBody>
          <a:bodyPr vert="horz" wrap="square" lIns="138684" tIns="69344" rIns="138684" bIns="69344" numCol="1" anchor="t" anchorCtr="0" compatLnSpc="1">
            <a:prstTxWarp prst="textNoShape">
              <a:avLst/>
            </a:prstTxWarp>
          </a:bodyPr>
          <a:lstStyle>
            <a:lvl1pPr algn="r" defTabSz="1386988">
              <a:defRPr sz="1700">
                <a:cs typeface="+mn-cs"/>
              </a:defRPr>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377950" y="1076325"/>
            <a:ext cx="7175500" cy="5381625"/>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92191" y="6817127"/>
            <a:ext cx="7942261" cy="6460330"/>
          </a:xfrm>
          <a:prstGeom prst="rect">
            <a:avLst/>
          </a:prstGeom>
          <a:noFill/>
          <a:ln w="9525">
            <a:noFill/>
            <a:miter lim="800000"/>
            <a:headEnd/>
            <a:tailEnd/>
          </a:ln>
          <a:effectLst/>
        </p:spPr>
        <p:txBody>
          <a:bodyPr vert="horz" wrap="square" lIns="138684" tIns="69344" rIns="138684" bIns="6934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13635835"/>
            <a:ext cx="4300011" cy="718342"/>
          </a:xfrm>
          <a:prstGeom prst="rect">
            <a:avLst/>
          </a:prstGeom>
          <a:noFill/>
          <a:ln w="9525">
            <a:noFill/>
            <a:miter lim="800000"/>
            <a:headEnd/>
            <a:tailEnd/>
          </a:ln>
          <a:effectLst/>
        </p:spPr>
        <p:txBody>
          <a:bodyPr vert="horz" wrap="square" lIns="138684" tIns="69344" rIns="138684" bIns="69344" numCol="1" anchor="b" anchorCtr="0" compatLnSpc="1">
            <a:prstTxWarp prst="textNoShape">
              <a:avLst/>
            </a:prstTxWarp>
          </a:bodyPr>
          <a:lstStyle>
            <a:lvl1pPr defTabSz="1386988">
              <a:defRPr sz="1700">
                <a:cs typeface="+mn-cs"/>
              </a:defRPr>
            </a:lvl1pPr>
          </a:lstStyle>
          <a:p>
            <a:pPr>
              <a:defRPr/>
            </a:pPr>
            <a:endParaRPr lang="en-US" dirty="0"/>
          </a:p>
        </p:txBody>
      </p:sp>
      <p:sp>
        <p:nvSpPr>
          <p:cNvPr id="6151" name="Rectangle 7"/>
          <p:cNvSpPr>
            <a:spLocks noGrp="1" noChangeArrowheads="1"/>
          </p:cNvSpPr>
          <p:nvPr>
            <p:ph type="sldNum" sz="quarter" idx="5"/>
          </p:nvPr>
        </p:nvSpPr>
        <p:spPr bwMode="auto">
          <a:xfrm>
            <a:off x="5623461" y="13635835"/>
            <a:ext cx="4301595" cy="718342"/>
          </a:xfrm>
          <a:prstGeom prst="rect">
            <a:avLst/>
          </a:prstGeom>
          <a:noFill/>
          <a:ln w="9525">
            <a:noFill/>
            <a:miter lim="800000"/>
            <a:headEnd/>
            <a:tailEnd/>
          </a:ln>
          <a:effectLst/>
        </p:spPr>
        <p:txBody>
          <a:bodyPr vert="horz" wrap="square" lIns="138684" tIns="69344" rIns="138684" bIns="69344" numCol="1" anchor="b" anchorCtr="0" compatLnSpc="1">
            <a:prstTxWarp prst="textNoShape">
              <a:avLst/>
            </a:prstTxWarp>
          </a:bodyPr>
          <a:lstStyle>
            <a:lvl1pPr algn="r" defTabSz="1386988">
              <a:defRPr sz="1700">
                <a:cs typeface="+mn-cs"/>
              </a:defRPr>
            </a:lvl1pPr>
          </a:lstStyle>
          <a:p>
            <a:pPr>
              <a:defRPr/>
            </a:pPr>
            <a:fld id="{B03DE3EA-1656-4EFA-A63C-E4E0CFF1BFED}" type="slidenum">
              <a:rPr lang="en-US"/>
              <a:pPr>
                <a:defRPr/>
              </a:pPr>
              <a:t>‹#›</a:t>
            </a:fld>
            <a:endParaRPr lang="en-US" dirty="0"/>
          </a:p>
        </p:txBody>
      </p:sp>
    </p:spTree>
    <p:extLst>
      <p:ext uri="{BB962C8B-B14F-4D97-AF65-F5344CB8AC3E}">
        <p14:creationId xmlns:p14="http://schemas.microsoft.com/office/powerpoint/2010/main" xmlns="" val="7060518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438" y="2982913"/>
            <a:ext cx="10880725" cy="2057400"/>
          </a:xfrm>
          <a:prstGeom prst="rect">
            <a:avLst/>
          </a:prstGeom>
        </p:spPr>
        <p:txBody>
          <a:bodyPr/>
          <a:lstStyle/>
          <a:p>
            <a:r>
              <a:rPr lang="en-US" smtClean="0"/>
              <a:t>Click to edit Master title style</a:t>
            </a:r>
            <a:endParaRPr lang="en-NZ"/>
          </a:p>
        </p:txBody>
      </p:sp>
      <p:sp>
        <p:nvSpPr>
          <p:cNvPr id="3" name="Subtitle 2"/>
          <p:cNvSpPr>
            <a:spLocks noGrp="1"/>
          </p:cNvSpPr>
          <p:nvPr>
            <p:ph type="subTitle" idx="1"/>
          </p:nvPr>
        </p:nvSpPr>
        <p:spPr>
          <a:xfrm>
            <a:off x="1920875" y="5440363"/>
            <a:ext cx="8959850" cy="24542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39763" y="384175"/>
            <a:ext cx="11522075" cy="1600200"/>
          </a:xfrm>
          <a:prstGeom prst="rect">
            <a:avLst/>
          </a:prstGeom>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a:xfrm>
            <a:off x="639763" y="2239963"/>
            <a:ext cx="11522075" cy="63373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82113" y="384175"/>
            <a:ext cx="2879725" cy="8193088"/>
          </a:xfrm>
          <a:prstGeom prst="rect">
            <a:avLst/>
          </a:prstGeo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639763" y="384175"/>
            <a:ext cx="8489950" cy="819308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39763" y="384175"/>
            <a:ext cx="11522075" cy="1600200"/>
          </a:xfrm>
          <a:prstGeom prst="rect">
            <a:avLst/>
          </a:prstGeom>
        </p:spPr>
        <p:txBody>
          <a:bodyPr/>
          <a:lstStyle/>
          <a:p>
            <a:r>
              <a:rPr lang="en-US" smtClean="0"/>
              <a:t>Click to edit Master title style</a:t>
            </a:r>
            <a:endParaRPr lang="en-NZ"/>
          </a:p>
        </p:txBody>
      </p:sp>
      <p:sp>
        <p:nvSpPr>
          <p:cNvPr id="3" name="Content Placeholder 2"/>
          <p:cNvSpPr>
            <a:spLocks noGrp="1"/>
          </p:cNvSpPr>
          <p:nvPr>
            <p:ph idx="1"/>
          </p:nvPr>
        </p:nvSpPr>
        <p:spPr>
          <a:xfrm>
            <a:off x="639763" y="2239963"/>
            <a:ext cx="11522075" cy="63373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8" y="6169025"/>
            <a:ext cx="10880725" cy="1908175"/>
          </a:xfrm>
          <a:prstGeom prst="rect">
            <a:avLst/>
          </a:prstGeo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1011238" y="4068763"/>
            <a:ext cx="10880725" cy="2100262"/>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39763" y="384175"/>
            <a:ext cx="11522075" cy="1600200"/>
          </a:xfrm>
          <a:prstGeom prst="rect">
            <a:avLst/>
          </a:prstGeom>
        </p:spPr>
        <p:txBody>
          <a:bodyPr/>
          <a:lstStyle/>
          <a:p>
            <a:r>
              <a:rPr lang="en-US" smtClean="0"/>
              <a:t>Click to edit Master title style</a:t>
            </a:r>
            <a:endParaRPr lang="en-NZ"/>
          </a:p>
        </p:txBody>
      </p:sp>
      <p:sp>
        <p:nvSpPr>
          <p:cNvPr id="3" name="Content Placeholder 2"/>
          <p:cNvSpPr>
            <a:spLocks noGrp="1"/>
          </p:cNvSpPr>
          <p:nvPr>
            <p:ph sz="half" idx="1"/>
          </p:nvPr>
        </p:nvSpPr>
        <p:spPr>
          <a:xfrm>
            <a:off x="639763" y="2239963"/>
            <a:ext cx="5684837" cy="63373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6477000" y="2239963"/>
            <a:ext cx="5684838" cy="63373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9763" y="384175"/>
            <a:ext cx="11522075" cy="1600200"/>
          </a:xfrm>
          <a:prstGeom prst="rect">
            <a:avLst/>
          </a:prstGeo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639763" y="2149475"/>
            <a:ext cx="5656262" cy="895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9763" y="3044825"/>
            <a:ext cx="5656262" cy="553243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6502400" y="2149475"/>
            <a:ext cx="5659438" cy="895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02400" y="3044825"/>
            <a:ext cx="5659438" cy="553243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39763" y="384175"/>
            <a:ext cx="11522075" cy="1600200"/>
          </a:xfrm>
          <a:prstGeom prst="rect">
            <a:avLst/>
          </a:prstGeom>
        </p:spPr>
        <p:txBody>
          <a:bodyPr/>
          <a:lstStyle/>
          <a:p>
            <a:r>
              <a:rPr lang="en-US" smtClean="0"/>
              <a:t>Click to edit Master title style</a:t>
            </a:r>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9763" y="382588"/>
            <a:ext cx="4211637" cy="1627187"/>
          </a:xfrm>
          <a:prstGeom prst="rect">
            <a:avLst/>
          </a:prstGeo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5005388" y="382588"/>
            <a:ext cx="7156450" cy="819467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639763" y="2009775"/>
            <a:ext cx="4211637" cy="65674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838" y="6721475"/>
            <a:ext cx="7680325" cy="792163"/>
          </a:xfrm>
          <a:prstGeom prst="rect">
            <a:avLst/>
          </a:prstGeo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2509838" y="857250"/>
            <a:ext cx="7680325" cy="57610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dirty="0"/>
          </a:p>
        </p:txBody>
      </p:sp>
      <p:sp>
        <p:nvSpPr>
          <p:cNvPr id="4" name="Text Placeholder 3"/>
          <p:cNvSpPr>
            <a:spLocks noGrp="1"/>
          </p:cNvSpPr>
          <p:nvPr>
            <p:ph type="body" sz="half" idx="2"/>
          </p:nvPr>
        </p:nvSpPr>
        <p:spPr>
          <a:xfrm>
            <a:off x="2509838" y="7513638"/>
            <a:ext cx="7680325" cy="112712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Text Box 7"/>
          <p:cNvSpPr txBox="1">
            <a:spLocks noChangeArrowheads="1"/>
          </p:cNvSpPr>
          <p:nvPr userDrawn="1"/>
        </p:nvSpPr>
        <p:spPr bwMode="auto">
          <a:xfrm>
            <a:off x="9707563" y="9342438"/>
            <a:ext cx="2900362" cy="46037"/>
          </a:xfrm>
          <a:prstGeom prst="rect">
            <a:avLst/>
          </a:prstGeom>
          <a:noFill/>
          <a:ln w="9525">
            <a:noFill/>
            <a:miter lim="800000"/>
            <a:headEnd/>
            <a:tailEnd/>
          </a:ln>
          <a:effectLst/>
        </p:spPr>
        <p:txBody>
          <a:bodyPr lIns="0" tIns="0" rIns="0" bIns="0">
            <a:spAutoFit/>
          </a:bodyPr>
          <a:lstStyle/>
          <a:p>
            <a:pPr algn="r" defTabSz="1279525">
              <a:defRPr/>
            </a:pPr>
            <a:endParaRPr lang="en-AU" sz="300" b="1" i="1" dirty="0">
              <a:solidFill>
                <a:schemeClr val="accent2"/>
              </a:solidFill>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79525" rtl="0" eaLnBrk="0" fontAlgn="base" hangingPunct="0">
        <a:spcBef>
          <a:spcPct val="0"/>
        </a:spcBef>
        <a:spcAft>
          <a:spcPct val="0"/>
        </a:spcAft>
        <a:defRPr sz="6200">
          <a:solidFill>
            <a:schemeClr val="tx2"/>
          </a:solidFill>
          <a:latin typeface="+mj-lt"/>
          <a:ea typeface="+mj-ea"/>
          <a:cs typeface="+mj-cs"/>
        </a:defRPr>
      </a:lvl1pPr>
      <a:lvl2pPr algn="ctr" defTabSz="1279525" rtl="0" eaLnBrk="0" fontAlgn="base" hangingPunct="0">
        <a:spcBef>
          <a:spcPct val="0"/>
        </a:spcBef>
        <a:spcAft>
          <a:spcPct val="0"/>
        </a:spcAft>
        <a:defRPr sz="6200">
          <a:solidFill>
            <a:schemeClr val="tx2"/>
          </a:solidFill>
          <a:latin typeface="Arial" charset="0"/>
        </a:defRPr>
      </a:lvl2pPr>
      <a:lvl3pPr algn="ctr" defTabSz="1279525" rtl="0" eaLnBrk="0" fontAlgn="base" hangingPunct="0">
        <a:spcBef>
          <a:spcPct val="0"/>
        </a:spcBef>
        <a:spcAft>
          <a:spcPct val="0"/>
        </a:spcAft>
        <a:defRPr sz="6200">
          <a:solidFill>
            <a:schemeClr val="tx2"/>
          </a:solidFill>
          <a:latin typeface="Arial" charset="0"/>
        </a:defRPr>
      </a:lvl3pPr>
      <a:lvl4pPr algn="ctr" defTabSz="1279525" rtl="0" eaLnBrk="0" fontAlgn="base" hangingPunct="0">
        <a:spcBef>
          <a:spcPct val="0"/>
        </a:spcBef>
        <a:spcAft>
          <a:spcPct val="0"/>
        </a:spcAft>
        <a:defRPr sz="6200">
          <a:solidFill>
            <a:schemeClr val="tx2"/>
          </a:solidFill>
          <a:latin typeface="Arial" charset="0"/>
        </a:defRPr>
      </a:lvl4pPr>
      <a:lvl5pPr algn="ctr" defTabSz="1279525" rtl="0" eaLnBrk="0" fontAlgn="base" hangingPunct="0">
        <a:spcBef>
          <a:spcPct val="0"/>
        </a:spcBef>
        <a:spcAft>
          <a:spcPct val="0"/>
        </a:spcAft>
        <a:defRPr sz="6200">
          <a:solidFill>
            <a:schemeClr val="tx2"/>
          </a:solidFill>
          <a:latin typeface="Arial" charset="0"/>
        </a:defRPr>
      </a:lvl5pPr>
      <a:lvl6pPr marL="457200" algn="ctr" defTabSz="1279525" rtl="0" fontAlgn="base">
        <a:spcBef>
          <a:spcPct val="0"/>
        </a:spcBef>
        <a:spcAft>
          <a:spcPct val="0"/>
        </a:spcAft>
        <a:defRPr sz="6200">
          <a:solidFill>
            <a:schemeClr val="tx2"/>
          </a:solidFill>
          <a:latin typeface="Arial" charset="0"/>
        </a:defRPr>
      </a:lvl6pPr>
      <a:lvl7pPr marL="914400" algn="ctr" defTabSz="1279525" rtl="0" fontAlgn="base">
        <a:spcBef>
          <a:spcPct val="0"/>
        </a:spcBef>
        <a:spcAft>
          <a:spcPct val="0"/>
        </a:spcAft>
        <a:defRPr sz="6200">
          <a:solidFill>
            <a:schemeClr val="tx2"/>
          </a:solidFill>
          <a:latin typeface="Arial" charset="0"/>
        </a:defRPr>
      </a:lvl7pPr>
      <a:lvl8pPr marL="1371600" algn="ctr" defTabSz="1279525" rtl="0" fontAlgn="base">
        <a:spcBef>
          <a:spcPct val="0"/>
        </a:spcBef>
        <a:spcAft>
          <a:spcPct val="0"/>
        </a:spcAft>
        <a:defRPr sz="6200">
          <a:solidFill>
            <a:schemeClr val="tx2"/>
          </a:solidFill>
          <a:latin typeface="Arial" charset="0"/>
        </a:defRPr>
      </a:lvl8pPr>
      <a:lvl9pPr marL="1828800" algn="ctr" defTabSz="1279525" rtl="0" fontAlgn="base">
        <a:spcBef>
          <a:spcPct val="0"/>
        </a:spcBef>
        <a:spcAft>
          <a:spcPct val="0"/>
        </a:spcAft>
        <a:defRPr sz="6200">
          <a:solidFill>
            <a:schemeClr val="tx2"/>
          </a:solidFill>
          <a:latin typeface="Arial" charset="0"/>
        </a:defRPr>
      </a:lvl9pPr>
    </p:titleStyle>
    <p:bodyStyle>
      <a:lvl1pPr marL="479425" indent="-479425" algn="r" defTabSz="1279525" rtl="0" eaLnBrk="0" fontAlgn="base" hangingPunct="0">
        <a:spcBef>
          <a:spcPct val="20000"/>
        </a:spcBef>
        <a:spcAft>
          <a:spcPct val="0"/>
        </a:spcAft>
        <a:buChar char="•"/>
        <a:defRPr sz="1000">
          <a:solidFill>
            <a:schemeClr val="tx1"/>
          </a:solidFill>
          <a:latin typeface="+mn-lt"/>
          <a:ea typeface="+mn-ea"/>
          <a:cs typeface="+mn-cs"/>
        </a:defRPr>
      </a:lvl1pPr>
      <a:lvl2pPr marL="1039813" indent="-398463" algn="l" defTabSz="1279525" rtl="0" eaLnBrk="0" fontAlgn="base" hangingPunct="0">
        <a:spcBef>
          <a:spcPct val="20000"/>
        </a:spcBef>
        <a:spcAft>
          <a:spcPct val="0"/>
        </a:spcAft>
        <a:buChar char="–"/>
        <a:defRPr sz="3900">
          <a:solidFill>
            <a:schemeClr val="tx1"/>
          </a:solidFill>
          <a:latin typeface="+mn-lt"/>
        </a:defRPr>
      </a:lvl2pPr>
      <a:lvl3pPr marL="1600200" indent="-320675" algn="l" defTabSz="1279525" rtl="0" eaLnBrk="0" fontAlgn="base" hangingPunct="0">
        <a:spcBef>
          <a:spcPct val="20000"/>
        </a:spcBef>
        <a:spcAft>
          <a:spcPct val="0"/>
        </a:spcAft>
        <a:buChar char="•"/>
        <a:defRPr sz="3400">
          <a:solidFill>
            <a:schemeClr val="tx1"/>
          </a:solidFill>
          <a:latin typeface="+mn-lt"/>
        </a:defRPr>
      </a:lvl3pPr>
      <a:lvl4pPr marL="2239963" indent="-319088" algn="l" defTabSz="1279525" rtl="0" eaLnBrk="0" fontAlgn="base" hangingPunct="0">
        <a:spcBef>
          <a:spcPct val="20000"/>
        </a:spcBef>
        <a:spcAft>
          <a:spcPct val="0"/>
        </a:spcAft>
        <a:buChar char="–"/>
        <a:defRPr sz="2800">
          <a:solidFill>
            <a:schemeClr val="tx1"/>
          </a:solidFill>
          <a:latin typeface="+mn-lt"/>
        </a:defRPr>
      </a:lvl4pPr>
      <a:lvl5pPr marL="2881313" indent="-322263" algn="l" defTabSz="1279525" rtl="0" eaLnBrk="0" fontAlgn="base" hangingPunct="0">
        <a:spcBef>
          <a:spcPct val="20000"/>
        </a:spcBef>
        <a:spcAft>
          <a:spcPct val="0"/>
        </a:spcAft>
        <a:buChar char="»"/>
        <a:defRPr sz="2800">
          <a:solidFill>
            <a:schemeClr val="tx1"/>
          </a:solidFill>
          <a:latin typeface="+mn-lt"/>
        </a:defRPr>
      </a:lvl5pPr>
      <a:lvl6pPr marL="3338513" indent="-322263" algn="l" defTabSz="1279525" rtl="0" fontAlgn="base">
        <a:spcBef>
          <a:spcPct val="20000"/>
        </a:spcBef>
        <a:spcAft>
          <a:spcPct val="0"/>
        </a:spcAft>
        <a:buChar char="»"/>
        <a:defRPr sz="2800">
          <a:solidFill>
            <a:schemeClr val="tx1"/>
          </a:solidFill>
          <a:latin typeface="+mn-lt"/>
        </a:defRPr>
      </a:lvl6pPr>
      <a:lvl7pPr marL="3795713" indent="-322263" algn="l" defTabSz="1279525" rtl="0" fontAlgn="base">
        <a:spcBef>
          <a:spcPct val="20000"/>
        </a:spcBef>
        <a:spcAft>
          <a:spcPct val="0"/>
        </a:spcAft>
        <a:buChar char="»"/>
        <a:defRPr sz="2800">
          <a:solidFill>
            <a:schemeClr val="tx1"/>
          </a:solidFill>
          <a:latin typeface="+mn-lt"/>
        </a:defRPr>
      </a:lvl7pPr>
      <a:lvl8pPr marL="4252913" indent="-322263" algn="l" defTabSz="1279525" rtl="0" fontAlgn="base">
        <a:spcBef>
          <a:spcPct val="20000"/>
        </a:spcBef>
        <a:spcAft>
          <a:spcPct val="0"/>
        </a:spcAft>
        <a:buChar char="»"/>
        <a:defRPr sz="2800">
          <a:solidFill>
            <a:schemeClr val="tx1"/>
          </a:solidFill>
          <a:latin typeface="+mn-lt"/>
        </a:defRPr>
      </a:lvl8pPr>
      <a:lvl9pPr marL="4710113" indent="-322263" algn="l" defTabSz="1279525"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38" name="Group 167"/>
          <p:cNvGrpSpPr>
            <a:grpSpLocks/>
          </p:cNvGrpSpPr>
          <p:nvPr/>
        </p:nvGrpSpPr>
        <p:grpSpPr bwMode="auto">
          <a:xfrm>
            <a:off x="1760561" y="249238"/>
            <a:ext cx="10852126" cy="1030287"/>
            <a:chOff x="1154" y="175"/>
            <a:chExt cx="8241" cy="723"/>
          </a:xfrm>
        </p:grpSpPr>
        <p:sp>
          <p:nvSpPr>
            <p:cNvPr id="1089" name="AutoShape 88"/>
            <p:cNvSpPr>
              <a:spLocks noChangeArrowheads="1"/>
            </p:cNvSpPr>
            <p:nvPr/>
          </p:nvSpPr>
          <p:spPr bwMode="auto">
            <a:xfrm>
              <a:off x="1154" y="175"/>
              <a:ext cx="8241" cy="723"/>
            </a:xfrm>
            <a:prstGeom prst="roundRect">
              <a:avLst>
                <a:gd name="adj" fmla="val 3722"/>
              </a:avLst>
            </a:prstGeom>
            <a:solidFill>
              <a:schemeClr val="accent2"/>
            </a:solidFill>
            <a:ln w="38100" algn="ctr">
              <a:solidFill>
                <a:srgbClr val="666699"/>
              </a:solidFill>
              <a:round/>
              <a:headEnd/>
              <a:tailEnd/>
            </a:ln>
          </p:spPr>
          <p:txBody>
            <a:bodyPr lIns="45720" rIns="45720" anchor="ctr">
              <a:spAutoFit/>
            </a:bodyPr>
            <a:lstStyle/>
            <a:p>
              <a:endParaRPr lang="en-NZ" dirty="0"/>
            </a:p>
          </p:txBody>
        </p:sp>
        <p:sp>
          <p:nvSpPr>
            <p:cNvPr id="1090" name="Text Box 25"/>
            <p:cNvSpPr txBox="1">
              <a:spLocks noChangeArrowheads="1"/>
            </p:cNvSpPr>
            <p:nvPr/>
          </p:nvSpPr>
          <p:spPr bwMode="auto">
            <a:xfrm>
              <a:off x="1452" y="285"/>
              <a:ext cx="7646" cy="300"/>
            </a:xfrm>
            <a:prstGeom prst="rect">
              <a:avLst/>
            </a:prstGeom>
            <a:solidFill>
              <a:schemeClr val="accent2"/>
            </a:solidFill>
            <a:ln w="9525">
              <a:noFill/>
              <a:miter lim="800000"/>
              <a:headEnd/>
              <a:tailEnd/>
            </a:ln>
          </p:spPr>
          <p:txBody>
            <a:bodyPr lIns="0" tIns="0" rIns="0" bIns="0">
              <a:spAutoFit/>
            </a:bodyPr>
            <a:lstStyle/>
            <a:p>
              <a:pPr algn="ctr" defTabSz="1279525">
                <a:spcBef>
                  <a:spcPct val="50000"/>
                </a:spcBef>
              </a:pPr>
              <a:r>
                <a:rPr lang="en-US" sz="2800" b="1" dirty="0" smtClean="0">
                  <a:solidFill>
                    <a:schemeClr val="bg1"/>
                  </a:solidFill>
                  <a:latin typeface="Arial Narrow" pitchFamily="34" charset="0"/>
                </a:rPr>
                <a:t>Developing innovative practice in student teachers</a:t>
              </a:r>
              <a:endParaRPr lang="en-US" sz="2800" b="1" dirty="0">
                <a:solidFill>
                  <a:srgbClr val="FFE101"/>
                </a:solidFill>
              </a:endParaRPr>
            </a:p>
          </p:txBody>
        </p:sp>
        <p:sp>
          <p:nvSpPr>
            <p:cNvPr id="1091" name="Text Box 27"/>
            <p:cNvSpPr txBox="1">
              <a:spLocks noChangeArrowheads="1"/>
            </p:cNvSpPr>
            <p:nvPr/>
          </p:nvSpPr>
          <p:spPr bwMode="auto">
            <a:xfrm>
              <a:off x="2031" y="573"/>
              <a:ext cx="6487" cy="205"/>
            </a:xfrm>
            <a:prstGeom prst="rect">
              <a:avLst/>
            </a:prstGeom>
            <a:solidFill>
              <a:schemeClr val="accent2"/>
            </a:solidFill>
            <a:ln w="9525">
              <a:noFill/>
              <a:miter lim="800000"/>
              <a:headEnd/>
              <a:tailEnd/>
            </a:ln>
          </p:spPr>
          <p:txBody>
            <a:bodyPr lIns="46665" tIns="23332" rIns="46665" bIns="23332">
              <a:spAutoFit/>
            </a:bodyPr>
            <a:lstStyle/>
            <a:p>
              <a:pPr algn="ctr" defTabSz="1279525"/>
              <a:r>
                <a:rPr lang="en-US" sz="1600" b="1" dirty="0">
                  <a:solidFill>
                    <a:schemeClr val="bg1"/>
                  </a:solidFill>
                  <a:latin typeface="Arial Narrow" pitchFamily="34" charset="0"/>
                </a:rPr>
                <a:t>Peter </a:t>
              </a:r>
              <a:r>
                <a:rPr lang="en-US" sz="1600" b="1" dirty="0" smtClean="0">
                  <a:solidFill>
                    <a:schemeClr val="bg1"/>
                  </a:solidFill>
                  <a:latin typeface="Arial Narrow" pitchFamily="34" charset="0"/>
                </a:rPr>
                <a:t>Gossman and Sue Horder, Glyndŵr University, Wales</a:t>
              </a:r>
              <a:endParaRPr lang="en-US" sz="1600" b="1" dirty="0">
                <a:solidFill>
                  <a:schemeClr val="bg1"/>
                </a:solidFill>
                <a:latin typeface="Arial Narrow" pitchFamily="34" charset="0"/>
              </a:endParaRPr>
            </a:p>
          </p:txBody>
        </p:sp>
      </p:grpSp>
      <p:grpSp>
        <p:nvGrpSpPr>
          <p:cNvPr id="1040" name="Group 266"/>
          <p:cNvGrpSpPr>
            <a:grpSpLocks/>
          </p:cNvGrpSpPr>
          <p:nvPr/>
        </p:nvGrpSpPr>
        <p:grpSpPr bwMode="auto">
          <a:xfrm>
            <a:off x="10923588" y="987424"/>
            <a:ext cx="1733550" cy="256691"/>
            <a:chOff x="16276" y="1386"/>
            <a:chExt cx="2583" cy="360"/>
          </a:xfrm>
        </p:grpSpPr>
        <p:sp>
          <p:nvSpPr>
            <p:cNvPr id="1087" name="AutoShape 82"/>
            <p:cNvSpPr>
              <a:spLocks noChangeArrowheads="1"/>
            </p:cNvSpPr>
            <p:nvPr/>
          </p:nvSpPr>
          <p:spPr bwMode="auto">
            <a:xfrm>
              <a:off x="16468" y="1430"/>
              <a:ext cx="2235" cy="292"/>
            </a:xfrm>
            <a:prstGeom prst="roundRect">
              <a:avLst>
                <a:gd name="adj" fmla="val 16667"/>
              </a:avLst>
            </a:prstGeom>
            <a:solidFill>
              <a:schemeClr val="bg1"/>
            </a:solidFill>
            <a:ln w="6350">
              <a:solidFill>
                <a:schemeClr val="accent2"/>
              </a:solidFill>
              <a:round/>
              <a:headEnd/>
              <a:tailEnd/>
            </a:ln>
          </p:spPr>
          <p:txBody>
            <a:bodyPr lIns="0" tIns="0" rIns="0" bIns="0" anchor="ctr">
              <a:spAutoFit/>
            </a:bodyPr>
            <a:lstStyle/>
            <a:p>
              <a:endParaRPr lang="en-NZ" dirty="0"/>
            </a:p>
          </p:txBody>
        </p:sp>
        <p:sp>
          <p:nvSpPr>
            <p:cNvPr id="1088" name="AutoShape 81"/>
            <p:cNvSpPr>
              <a:spLocks noChangeArrowheads="1"/>
            </p:cNvSpPr>
            <p:nvPr/>
          </p:nvSpPr>
          <p:spPr bwMode="auto">
            <a:xfrm>
              <a:off x="16276" y="1386"/>
              <a:ext cx="2583" cy="360"/>
            </a:xfrm>
            <a:prstGeom prst="roundRect">
              <a:avLst>
                <a:gd name="adj" fmla="val 16667"/>
              </a:avLst>
            </a:prstGeom>
            <a:noFill/>
            <a:ln w="9525">
              <a:noFill/>
              <a:round/>
              <a:headEnd/>
              <a:tailEnd/>
            </a:ln>
          </p:spPr>
          <p:txBody>
            <a:bodyPr lIns="23332" tIns="23332" rIns="23332" bIns="23332">
              <a:spAutoFit/>
            </a:bodyPr>
            <a:lstStyle/>
            <a:p>
              <a:pPr algn="ctr" defTabSz="1279525">
                <a:spcBef>
                  <a:spcPct val="50000"/>
                </a:spcBef>
              </a:pPr>
              <a:r>
                <a:rPr lang="en-US" sz="600" b="1" dirty="0">
                  <a:solidFill>
                    <a:schemeClr val="accent2"/>
                  </a:solidFill>
                </a:rPr>
                <a:t>Acknowledgments </a:t>
              </a:r>
              <a:r>
                <a:rPr lang="en-US" sz="600" dirty="0">
                  <a:solidFill>
                    <a:schemeClr val="accent2"/>
                  </a:solidFill>
                </a:rPr>
                <a:t>AUT - CEPD</a:t>
              </a:r>
              <a:endParaRPr lang="en-US" sz="600" b="1" dirty="0">
                <a:solidFill>
                  <a:schemeClr val="accent2"/>
                </a:solidFill>
              </a:endParaRPr>
            </a:p>
            <a:p>
              <a:pPr algn="ctr" defTabSz="1279525"/>
              <a:r>
                <a:rPr lang="en-US" sz="600" dirty="0">
                  <a:solidFill>
                    <a:schemeClr val="accent2"/>
                  </a:solidFill>
                </a:rPr>
                <a:t>Template by Julia Hallas and Rich Carthew</a:t>
              </a:r>
            </a:p>
          </p:txBody>
        </p:sp>
      </p:grpSp>
      <p:grpSp>
        <p:nvGrpSpPr>
          <p:cNvPr id="1046" name="Group 262"/>
          <p:cNvGrpSpPr>
            <a:grpSpLocks/>
          </p:cNvGrpSpPr>
          <p:nvPr/>
        </p:nvGrpSpPr>
        <p:grpSpPr bwMode="auto">
          <a:xfrm>
            <a:off x="175512" y="5979756"/>
            <a:ext cx="4829175" cy="3375025"/>
            <a:chOff x="228" y="8390"/>
            <a:chExt cx="7195" cy="4736"/>
          </a:xfrm>
        </p:grpSpPr>
        <p:sp>
          <p:nvSpPr>
            <p:cNvPr id="1082" name="Text Box 96"/>
            <p:cNvSpPr txBox="1">
              <a:spLocks noChangeArrowheads="1"/>
            </p:cNvSpPr>
            <p:nvPr/>
          </p:nvSpPr>
          <p:spPr bwMode="auto">
            <a:xfrm>
              <a:off x="637" y="10452"/>
              <a:ext cx="0" cy="192"/>
            </a:xfrm>
            <a:prstGeom prst="rect">
              <a:avLst/>
            </a:prstGeom>
            <a:noFill/>
            <a:ln w="9525">
              <a:noFill/>
              <a:miter lim="800000"/>
              <a:headEnd/>
              <a:tailEnd/>
            </a:ln>
          </p:spPr>
          <p:txBody>
            <a:bodyPr wrap="none" lIns="0" tIns="0" rIns="0" bIns="0">
              <a:spAutoFit/>
            </a:bodyPr>
            <a:lstStyle/>
            <a:p>
              <a:pPr defTabSz="1279525"/>
              <a:endParaRPr lang="en-AU" dirty="0"/>
            </a:p>
          </p:txBody>
        </p:sp>
        <p:sp>
          <p:nvSpPr>
            <p:cNvPr id="1083" name="AutoShape 173"/>
            <p:cNvSpPr>
              <a:spLocks noChangeArrowheads="1"/>
            </p:cNvSpPr>
            <p:nvPr/>
          </p:nvSpPr>
          <p:spPr bwMode="auto">
            <a:xfrm rot="16200000">
              <a:off x="1458" y="7160"/>
              <a:ext cx="4736" cy="7195"/>
            </a:xfrm>
            <a:prstGeom prst="roundRect">
              <a:avLst>
                <a:gd name="adj" fmla="val 5694"/>
              </a:avLst>
            </a:prstGeom>
            <a:solidFill>
              <a:srgbClr val="F1F1F9"/>
            </a:solidFill>
            <a:ln w="9525">
              <a:solidFill>
                <a:schemeClr val="accent2"/>
              </a:solidFill>
              <a:round/>
              <a:headEnd/>
              <a:tailEnd/>
            </a:ln>
          </p:spPr>
          <p:txBody>
            <a:bodyPr lIns="0" tIns="0" rIns="0" bIns="0" anchor="ctr">
              <a:spAutoFit/>
            </a:bodyPr>
            <a:lstStyle/>
            <a:p>
              <a:endParaRPr lang="en-NZ" dirty="0"/>
            </a:p>
          </p:txBody>
        </p:sp>
      </p:grpSp>
      <p:sp>
        <p:nvSpPr>
          <p:cNvPr id="1078" name="AutoShape 229"/>
          <p:cNvSpPr>
            <a:spLocks noChangeArrowheads="1"/>
          </p:cNvSpPr>
          <p:nvPr/>
        </p:nvSpPr>
        <p:spPr bwMode="auto">
          <a:xfrm>
            <a:off x="172850" y="5980113"/>
            <a:ext cx="4844947" cy="307522"/>
          </a:xfrm>
          <a:prstGeom prst="roundRect">
            <a:avLst>
              <a:gd name="adj" fmla="val 16667"/>
            </a:avLst>
          </a:prstGeom>
          <a:solidFill>
            <a:srgbClr val="BAB8E0"/>
          </a:solidFill>
          <a:ln w="9525" algn="ctr">
            <a:noFill/>
            <a:round/>
            <a:headEnd/>
            <a:tailEnd/>
          </a:ln>
        </p:spPr>
        <p:txBody>
          <a:bodyPr wrap="square" lIns="23332" tIns="23332" rIns="23332" bIns="23332" anchor="ctr">
            <a:spAutoFit/>
          </a:bodyPr>
          <a:lstStyle/>
          <a:p>
            <a:pPr algn="ctr" defTabSz="1279525"/>
            <a:r>
              <a:rPr lang="en-US" sz="1500" b="1" dirty="0" smtClean="0"/>
              <a:t>Methodology</a:t>
            </a:r>
            <a:endParaRPr lang="en-US" sz="1500" b="1" dirty="0"/>
          </a:p>
        </p:txBody>
      </p:sp>
      <p:grpSp>
        <p:nvGrpSpPr>
          <p:cNvPr id="100" name="Group 99"/>
          <p:cNvGrpSpPr/>
          <p:nvPr/>
        </p:nvGrpSpPr>
        <p:grpSpPr>
          <a:xfrm>
            <a:off x="2701303" y="1397000"/>
            <a:ext cx="2311400" cy="4480560"/>
            <a:chOff x="2720575" y="1397000"/>
            <a:chExt cx="2311400" cy="4480560"/>
          </a:xfrm>
        </p:grpSpPr>
        <p:grpSp>
          <p:nvGrpSpPr>
            <p:cNvPr id="99" name="Group 98"/>
            <p:cNvGrpSpPr/>
            <p:nvPr/>
          </p:nvGrpSpPr>
          <p:grpSpPr>
            <a:xfrm>
              <a:off x="2720575" y="1397000"/>
              <a:ext cx="2311400" cy="4480560"/>
              <a:chOff x="2720575" y="1397000"/>
              <a:chExt cx="2311400" cy="4480560"/>
            </a:xfrm>
          </p:grpSpPr>
          <p:sp>
            <p:nvSpPr>
              <p:cNvPr id="1080" name="AutoShape 181"/>
              <p:cNvSpPr>
                <a:spLocks noChangeArrowheads="1"/>
              </p:cNvSpPr>
              <p:nvPr/>
            </p:nvSpPr>
            <p:spPr bwMode="auto">
              <a:xfrm>
                <a:off x="2723931" y="1397000"/>
                <a:ext cx="2304689" cy="4480560"/>
              </a:xfrm>
              <a:prstGeom prst="roundRect">
                <a:avLst>
                  <a:gd name="adj" fmla="val 5694"/>
                </a:avLst>
              </a:prstGeom>
              <a:solidFill>
                <a:srgbClr val="F1F1F9"/>
              </a:solidFill>
              <a:ln w="9525">
                <a:solidFill>
                  <a:schemeClr val="accent2"/>
                </a:solidFill>
                <a:round/>
                <a:headEnd/>
                <a:tailEnd/>
              </a:ln>
            </p:spPr>
            <p:txBody>
              <a:bodyPr lIns="0" tIns="0" rIns="0" bIns="0" anchor="ctr">
                <a:spAutoFit/>
              </a:bodyPr>
              <a:lstStyle/>
              <a:p>
                <a:endParaRPr lang="en-NZ" dirty="0"/>
              </a:p>
            </p:txBody>
          </p:sp>
          <p:sp>
            <p:nvSpPr>
              <p:cNvPr id="1081" name="AutoShape 70"/>
              <p:cNvSpPr>
                <a:spLocks noChangeArrowheads="1"/>
              </p:cNvSpPr>
              <p:nvPr/>
            </p:nvSpPr>
            <p:spPr bwMode="auto">
              <a:xfrm>
                <a:off x="2720575" y="1397000"/>
                <a:ext cx="2311400" cy="307522"/>
              </a:xfrm>
              <a:prstGeom prst="roundRect">
                <a:avLst>
                  <a:gd name="adj" fmla="val 16667"/>
                </a:avLst>
              </a:prstGeom>
              <a:solidFill>
                <a:srgbClr val="BAB8E0"/>
              </a:solidFill>
              <a:ln w="9525" algn="ctr">
                <a:noFill/>
                <a:round/>
                <a:headEnd/>
                <a:tailEnd/>
              </a:ln>
            </p:spPr>
            <p:txBody>
              <a:bodyPr lIns="23332" tIns="23332" rIns="23332" bIns="23332" anchor="ctr">
                <a:spAutoFit/>
              </a:bodyPr>
              <a:lstStyle/>
              <a:p>
                <a:pPr algn="ctr" defTabSz="1279525"/>
                <a:r>
                  <a:rPr lang="en-US" sz="1500" b="1" dirty="0" smtClean="0"/>
                  <a:t>Literature</a:t>
                </a:r>
                <a:endParaRPr lang="en-US" sz="1500" b="1" dirty="0"/>
              </a:p>
            </p:txBody>
          </p:sp>
        </p:grpSp>
        <p:sp>
          <p:nvSpPr>
            <p:cNvPr id="1079" name="Text Box 234"/>
            <p:cNvSpPr txBox="1">
              <a:spLocks noChangeArrowheads="1"/>
            </p:cNvSpPr>
            <p:nvPr/>
          </p:nvSpPr>
          <p:spPr bwMode="auto">
            <a:xfrm>
              <a:off x="2784669" y="1733107"/>
              <a:ext cx="2183213" cy="4139595"/>
            </a:xfrm>
            <a:prstGeom prst="rect">
              <a:avLst/>
            </a:prstGeom>
            <a:noFill/>
            <a:ln w="9525">
              <a:noFill/>
              <a:miter lim="800000"/>
              <a:headEnd/>
              <a:tailEnd/>
            </a:ln>
          </p:spPr>
          <p:txBody>
            <a:bodyPr lIns="0" tIns="0" rIns="0" bIns="0">
              <a:spAutoFit/>
            </a:bodyPr>
            <a:lstStyle/>
            <a:p>
              <a:pPr algn="just" defTabSz="1279525">
                <a:spcAft>
                  <a:spcPts val="0"/>
                </a:spcAft>
              </a:pPr>
              <a:r>
                <a:rPr lang="en-GB" sz="800" dirty="0" smtClean="0"/>
                <a:t>It is taken as a basic premise that all students possess creative capacities (Robinson, 2001), and that it is finding their cognisant ‘element’ or ‘flow’ (</a:t>
              </a:r>
              <a:r>
                <a:rPr lang="en-GB" sz="800" dirty="0" smtClean="0"/>
                <a:t>p.11</a:t>
              </a:r>
              <a:r>
                <a:rPr lang="en-GB" sz="800" dirty="0" smtClean="0"/>
                <a:t>) that will allow them to utilise their creative thoughts to produce innovative actions which may enhance their teaching style.</a:t>
              </a:r>
            </a:p>
            <a:p>
              <a:pPr algn="just" defTabSz="1279525">
                <a:spcAft>
                  <a:spcPts val="0"/>
                </a:spcAft>
              </a:pPr>
              <a:endParaRPr lang="en-GB" sz="700" dirty="0" smtClean="0"/>
            </a:p>
            <a:p>
              <a:pPr algn="just" defTabSz="1279525">
                <a:spcAft>
                  <a:spcPts val="0"/>
                </a:spcAft>
              </a:pPr>
              <a:r>
                <a:rPr lang="en-GB" sz="800" dirty="0" smtClean="0"/>
                <a:t>However, there are initial barriers to overcome with Mann (2001, p.13) making clear the alienation of creativity in students created by learning and power relationships in higher education.  It is therefore argued that the first task of the ITT teacher is to guide students towards a positive appraisal of their perception of creativity and innovation. This is achieved through pro-active sessions introducing personal and professional characteristics of role models in their lives - the transformational mentor (Sternberg, 2002), a history of creative cultures - the rise of innovation as a distinct cultural value, (Negus and Pickering, 2004) and an examination of </a:t>
              </a:r>
              <a:r>
                <a:rPr lang="en-GB" sz="800" dirty="0" smtClean="0"/>
                <a:t>innovators’ </a:t>
              </a:r>
              <a:r>
                <a:rPr lang="en-GB" sz="800" dirty="0" smtClean="0"/>
                <a:t>creative processes  (Vernon,1970).</a:t>
              </a:r>
            </a:p>
            <a:p>
              <a:pPr algn="just" defTabSz="1279525">
                <a:spcAft>
                  <a:spcPts val="0"/>
                </a:spcAft>
              </a:pPr>
              <a:endParaRPr lang="en-GB" sz="700" dirty="0" smtClean="0"/>
            </a:p>
            <a:p>
              <a:pPr algn="just" defTabSz="1279525">
                <a:spcAft>
                  <a:spcPts val="0"/>
                </a:spcAft>
              </a:pPr>
              <a:r>
                <a:rPr lang="en-GB" sz="800" dirty="0" smtClean="0"/>
                <a:t>Learning activities that emphasise; branching out, divergent thinking and discovery learning can be more effective than traditional methods such as face to face lecturing (Cropley, 2001, p16). </a:t>
              </a:r>
            </a:p>
            <a:p>
              <a:pPr algn="just" defTabSz="1279525">
                <a:spcAft>
                  <a:spcPts val="0"/>
                </a:spcAft>
              </a:pPr>
              <a:endParaRPr lang="en-GB" sz="700" dirty="0"/>
            </a:p>
            <a:p>
              <a:pPr algn="just" defTabSz="1279525">
                <a:spcAft>
                  <a:spcPts val="0"/>
                </a:spcAft>
              </a:pPr>
              <a:r>
                <a:rPr lang="en-GB" sz="800" dirty="0" smtClean="0"/>
                <a:t>The innovation module challenges student teachers to test new solutions (innovations) in teaching and </a:t>
              </a:r>
              <a:r>
                <a:rPr lang="en-GB" sz="800" dirty="0" smtClean="0"/>
                <a:t>learning.  </a:t>
              </a:r>
              <a:r>
                <a:rPr lang="en-GB" sz="800" dirty="0" smtClean="0"/>
                <a:t>These are formally evaluated through </a:t>
              </a:r>
              <a:r>
                <a:rPr lang="en-GB" sz="800" dirty="0" smtClean="0"/>
                <a:t>a </a:t>
              </a:r>
              <a:r>
                <a:rPr lang="en-GB" sz="800" dirty="0" smtClean="0"/>
                <a:t>written case study.</a:t>
              </a:r>
              <a:endParaRPr lang="en-NZ" sz="800" dirty="0"/>
            </a:p>
          </p:txBody>
        </p:sp>
      </p:grpSp>
      <p:sp>
        <p:nvSpPr>
          <p:cNvPr id="1049" name="Rectangle 290"/>
          <p:cNvSpPr>
            <a:spLocks noChangeArrowheads="1"/>
          </p:cNvSpPr>
          <p:nvPr/>
        </p:nvSpPr>
        <p:spPr bwMode="auto">
          <a:xfrm>
            <a:off x="0" y="0"/>
            <a:ext cx="12801600" cy="0"/>
          </a:xfrm>
          <a:prstGeom prst="rect">
            <a:avLst/>
          </a:prstGeom>
          <a:noFill/>
          <a:ln w="9525">
            <a:noFill/>
            <a:miter lim="800000"/>
            <a:headEnd/>
            <a:tailEnd/>
          </a:ln>
        </p:spPr>
        <p:txBody>
          <a:bodyPr wrap="none" lIns="0" tIns="0" rIns="0" bIns="0" anchor="ctr">
            <a:spAutoFit/>
          </a:bodyPr>
          <a:lstStyle/>
          <a:p>
            <a:endParaRPr lang="en-NZ" dirty="0"/>
          </a:p>
        </p:txBody>
      </p:sp>
      <p:sp>
        <p:nvSpPr>
          <p:cNvPr id="1050" name="Rectangle 291"/>
          <p:cNvSpPr>
            <a:spLocks noChangeArrowheads="1"/>
          </p:cNvSpPr>
          <p:nvPr/>
        </p:nvSpPr>
        <p:spPr bwMode="auto">
          <a:xfrm>
            <a:off x="0" y="0"/>
            <a:ext cx="12801600" cy="0"/>
          </a:xfrm>
          <a:prstGeom prst="rect">
            <a:avLst/>
          </a:prstGeom>
          <a:noFill/>
          <a:ln w="9525">
            <a:noFill/>
            <a:miter lim="800000"/>
            <a:headEnd/>
            <a:tailEnd/>
          </a:ln>
        </p:spPr>
        <p:txBody>
          <a:bodyPr wrap="none" anchor="ctr">
            <a:spAutoFit/>
          </a:bodyPr>
          <a:lstStyle/>
          <a:p>
            <a:endParaRPr lang="en-NZ" dirty="0"/>
          </a:p>
        </p:txBody>
      </p:sp>
      <p:sp>
        <p:nvSpPr>
          <p:cNvPr id="1051" name="Rectangle 293"/>
          <p:cNvSpPr>
            <a:spLocks noChangeArrowheads="1"/>
          </p:cNvSpPr>
          <p:nvPr/>
        </p:nvSpPr>
        <p:spPr bwMode="auto">
          <a:xfrm>
            <a:off x="0" y="0"/>
            <a:ext cx="12801600" cy="0"/>
          </a:xfrm>
          <a:prstGeom prst="rect">
            <a:avLst/>
          </a:prstGeom>
          <a:noFill/>
          <a:ln w="9525">
            <a:noFill/>
            <a:miter lim="800000"/>
            <a:headEnd/>
            <a:tailEnd/>
          </a:ln>
        </p:spPr>
        <p:txBody>
          <a:bodyPr wrap="none" anchor="ctr">
            <a:spAutoFit/>
          </a:bodyPr>
          <a:lstStyle/>
          <a:p>
            <a:endParaRPr lang="en-NZ" dirty="0"/>
          </a:p>
        </p:txBody>
      </p:sp>
      <p:sp>
        <p:nvSpPr>
          <p:cNvPr id="1052" name="Rectangle 295"/>
          <p:cNvSpPr>
            <a:spLocks noChangeArrowheads="1"/>
          </p:cNvSpPr>
          <p:nvPr/>
        </p:nvSpPr>
        <p:spPr bwMode="auto">
          <a:xfrm>
            <a:off x="0" y="0"/>
            <a:ext cx="12801600" cy="0"/>
          </a:xfrm>
          <a:prstGeom prst="rect">
            <a:avLst/>
          </a:prstGeom>
          <a:noFill/>
          <a:ln w="9525">
            <a:noFill/>
            <a:miter lim="800000"/>
            <a:headEnd/>
            <a:tailEnd/>
          </a:ln>
        </p:spPr>
        <p:txBody>
          <a:bodyPr wrap="none" anchor="ctr">
            <a:spAutoFit/>
          </a:bodyPr>
          <a:lstStyle/>
          <a:p>
            <a:endParaRPr lang="en-NZ" dirty="0"/>
          </a:p>
        </p:txBody>
      </p:sp>
      <p:sp>
        <p:nvSpPr>
          <p:cNvPr id="1053" name="Rectangle 297"/>
          <p:cNvSpPr>
            <a:spLocks noChangeArrowheads="1"/>
          </p:cNvSpPr>
          <p:nvPr/>
        </p:nvSpPr>
        <p:spPr bwMode="auto">
          <a:xfrm>
            <a:off x="0" y="0"/>
            <a:ext cx="12801600" cy="0"/>
          </a:xfrm>
          <a:prstGeom prst="rect">
            <a:avLst/>
          </a:prstGeom>
          <a:noFill/>
          <a:ln w="9525">
            <a:noFill/>
            <a:miter lim="800000"/>
            <a:headEnd/>
            <a:tailEnd/>
          </a:ln>
        </p:spPr>
        <p:txBody>
          <a:bodyPr wrap="none" anchor="ctr">
            <a:spAutoFit/>
          </a:bodyPr>
          <a:lstStyle/>
          <a:p>
            <a:endParaRPr lang="en-NZ" dirty="0"/>
          </a:p>
        </p:txBody>
      </p:sp>
      <p:sp>
        <p:nvSpPr>
          <p:cNvPr id="1056" name="Text Box 221"/>
          <p:cNvSpPr txBox="1">
            <a:spLocks noChangeArrowheads="1"/>
          </p:cNvSpPr>
          <p:nvPr/>
        </p:nvSpPr>
        <p:spPr bwMode="auto">
          <a:xfrm>
            <a:off x="5316538" y="4752975"/>
            <a:ext cx="2181225" cy="138113"/>
          </a:xfrm>
          <a:prstGeom prst="rect">
            <a:avLst/>
          </a:prstGeom>
          <a:noFill/>
          <a:ln w="9525">
            <a:noFill/>
            <a:miter lim="800000"/>
            <a:headEnd/>
            <a:tailEnd/>
          </a:ln>
        </p:spPr>
        <p:txBody>
          <a:bodyPr lIns="0" tIns="0" rIns="0" bIns="0">
            <a:spAutoFit/>
          </a:bodyPr>
          <a:lstStyle/>
          <a:p>
            <a:pPr defTabSz="1279525">
              <a:lnSpc>
                <a:spcPct val="125000"/>
              </a:lnSpc>
              <a:spcAft>
                <a:spcPct val="30000"/>
              </a:spcAft>
            </a:pPr>
            <a:endParaRPr lang="en-NZ" sz="800" b="1" dirty="0"/>
          </a:p>
        </p:txBody>
      </p:sp>
      <p:sp>
        <p:nvSpPr>
          <p:cNvPr id="1058" name="Rectangle 68"/>
          <p:cNvSpPr>
            <a:spLocks noChangeArrowheads="1"/>
          </p:cNvSpPr>
          <p:nvPr/>
        </p:nvSpPr>
        <p:spPr bwMode="auto">
          <a:xfrm>
            <a:off x="0" y="0"/>
            <a:ext cx="12801600" cy="0"/>
          </a:xfrm>
          <a:prstGeom prst="rect">
            <a:avLst/>
          </a:prstGeom>
          <a:noFill/>
          <a:ln w="9525">
            <a:noFill/>
            <a:miter lim="800000"/>
            <a:headEnd/>
            <a:tailEnd/>
          </a:ln>
        </p:spPr>
        <p:txBody>
          <a:bodyPr wrap="none" anchor="ctr">
            <a:spAutoFit/>
          </a:bodyPr>
          <a:lstStyle/>
          <a:p>
            <a:endParaRPr lang="en-US" dirty="0"/>
          </a:p>
        </p:txBody>
      </p:sp>
      <p:grpSp>
        <p:nvGrpSpPr>
          <p:cNvPr id="76" name="Group 75"/>
          <p:cNvGrpSpPr/>
          <p:nvPr/>
        </p:nvGrpSpPr>
        <p:grpSpPr>
          <a:xfrm>
            <a:off x="201613" y="237865"/>
            <a:ext cx="1444388" cy="1030287"/>
            <a:chOff x="206991" y="237865"/>
            <a:chExt cx="1444388" cy="1030287"/>
          </a:xfrm>
        </p:grpSpPr>
        <p:grpSp>
          <p:nvGrpSpPr>
            <p:cNvPr id="72" name="Group 167"/>
            <p:cNvGrpSpPr>
              <a:grpSpLocks/>
            </p:cNvGrpSpPr>
            <p:nvPr/>
          </p:nvGrpSpPr>
          <p:grpSpPr bwMode="auto">
            <a:xfrm>
              <a:off x="206991" y="237865"/>
              <a:ext cx="1444388" cy="1030287"/>
              <a:chOff x="1154" y="175"/>
              <a:chExt cx="8241" cy="723"/>
            </a:xfrm>
          </p:grpSpPr>
          <p:sp>
            <p:nvSpPr>
              <p:cNvPr id="73" name="AutoShape 88"/>
              <p:cNvSpPr>
                <a:spLocks noChangeArrowheads="1"/>
              </p:cNvSpPr>
              <p:nvPr/>
            </p:nvSpPr>
            <p:spPr bwMode="auto">
              <a:xfrm>
                <a:off x="1154" y="175"/>
                <a:ext cx="8241" cy="723"/>
              </a:xfrm>
              <a:prstGeom prst="roundRect">
                <a:avLst>
                  <a:gd name="adj" fmla="val 3722"/>
                </a:avLst>
              </a:prstGeom>
              <a:solidFill>
                <a:schemeClr val="accent2"/>
              </a:solidFill>
              <a:ln w="38100" algn="ctr">
                <a:solidFill>
                  <a:srgbClr val="666699"/>
                </a:solidFill>
                <a:round/>
                <a:headEnd/>
                <a:tailEnd/>
              </a:ln>
            </p:spPr>
            <p:txBody>
              <a:bodyPr lIns="45720" rIns="45720" anchor="ctr">
                <a:spAutoFit/>
              </a:bodyPr>
              <a:lstStyle/>
              <a:p>
                <a:endParaRPr lang="en-NZ" dirty="0"/>
              </a:p>
            </p:txBody>
          </p:sp>
          <p:sp>
            <p:nvSpPr>
              <p:cNvPr id="75" name="Text Box 27"/>
              <p:cNvSpPr txBox="1">
                <a:spLocks noChangeArrowheads="1"/>
              </p:cNvSpPr>
              <p:nvPr/>
            </p:nvSpPr>
            <p:spPr bwMode="auto">
              <a:xfrm>
                <a:off x="2031" y="573"/>
                <a:ext cx="6487" cy="205"/>
              </a:xfrm>
              <a:prstGeom prst="rect">
                <a:avLst/>
              </a:prstGeom>
              <a:solidFill>
                <a:schemeClr val="accent2"/>
              </a:solidFill>
              <a:ln w="9525">
                <a:noFill/>
                <a:miter lim="800000"/>
                <a:headEnd/>
                <a:tailEnd/>
              </a:ln>
            </p:spPr>
            <p:txBody>
              <a:bodyPr lIns="46665" tIns="23332" rIns="46665" bIns="23332">
                <a:spAutoFit/>
              </a:bodyPr>
              <a:lstStyle/>
              <a:p>
                <a:pPr algn="ctr" defTabSz="1279525"/>
                <a:endParaRPr lang="en-US" sz="1600" b="1" dirty="0">
                  <a:solidFill>
                    <a:schemeClr val="bg1"/>
                  </a:solidFill>
                  <a:latin typeface="Arial Narrow" pitchFamily="34" charset="0"/>
                </a:endParaRPr>
              </a:p>
            </p:txBody>
          </p:sp>
        </p:grpSp>
        <p:pic>
          <p:nvPicPr>
            <p:cNvPr id="70" name="Picture 2" descr="Glyndwr PPT-1"/>
            <p:cNvPicPr>
              <a:picLocks noChangeAspect="1" noChangeArrowheads="1"/>
            </p:cNvPicPr>
            <p:nvPr/>
          </p:nvPicPr>
          <p:blipFill>
            <a:blip r:embed="rId2" cstate="print"/>
            <a:srcRect/>
            <a:stretch>
              <a:fillRect/>
            </a:stretch>
          </p:blipFill>
          <p:spPr bwMode="auto">
            <a:xfrm>
              <a:off x="257703" y="290387"/>
              <a:ext cx="1342964" cy="925242"/>
            </a:xfrm>
            <a:prstGeom prst="rect">
              <a:avLst/>
            </a:prstGeom>
            <a:noFill/>
            <a:ln w="9525">
              <a:noFill/>
              <a:miter lim="800000"/>
              <a:headEnd/>
              <a:tailEnd/>
            </a:ln>
          </p:spPr>
        </p:pic>
      </p:grpSp>
      <p:grpSp>
        <p:nvGrpSpPr>
          <p:cNvPr id="102" name="Group 101"/>
          <p:cNvGrpSpPr/>
          <p:nvPr/>
        </p:nvGrpSpPr>
        <p:grpSpPr>
          <a:xfrm>
            <a:off x="172337" y="1397001"/>
            <a:ext cx="2286000" cy="4480560"/>
            <a:chOff x="194914" y="1397000"/>
            <a:chExt cx="2286000" cy="4480560"/>
          </a:xfrm>
        </p:grpSpPr>
        <p:grpSp>
          <p:nvGrpSpPr>
            <p:cNvPr id="101" name="Group 100"/>
            <p:cNvGrpSpPr/>
            <p:nvPr/>
          </p:nvGrpSpPr>
          <p:grpSpPr>
            <a:xfrm>
              <a:off x="194914" y="1397000"/>
              <a:ext cx="2286000" cy="4480560"/>
              <a:chOff x="194914" y="1397000"/>
              <a:chExt cx="2286000" cy="4480560"/>
            </a:xfrm>
          </p:grpSpPr>
          <p:sp>
            <p:nvSpPr>
              <p:cNvPr id="1072" name="AutoShape 83"/>
              <p:cNvSpPr>
                <a:spLocks noChangeArrowheads="1"/>
              </p:cNvSpPr>
              <p:nvPr/>
            </p:nvSpPr>
            <p:spPr bwMode="auto">
              <a:xfrm>
                <a:off x="198089" y="1397000"/>
                <a:ext cx="2279650" cy="4480560"/>
              </a:xfrm>
              <a:prstGeom prst="roundRect">
                <a:avLst>
                  <a:gd name="adj" fmla="val 5694"/>
                </a:avLst>
              </a:prstGeom>
              <a:solidFill>
                <a:srgbClr val="F1F1F9"/>
              </a:solidFill>
              <a:ln w="9525">
                <a:solidFill>
                  <a:schemeClr val="accent2"/>
                </a:solidFill>
                <a:round/>
                <a:headEnd/>
                <a:tailEnd/>
              </a:ln>
            </p:spPr>
            <p:txBody>
              <a:bodyPr lIns="0" tIns="0" rIns="0" bIns="0" anchor="ctr">
                <a:spAutoFit/>
              </a:bodyPr>
              <a:lstStyle/>
              <a:p>
                <a:endParaRPr lang="en-NZ" dirty="0"/>
              </a:p>
            </p:txBody>
          </p:sp>
          <p:sp>
            <p:nvSpPr>
              <p:cNvPr id="1073" name="AutoShape 35"/>
              <p:cNvSpPr>
                <a:spLocks noChangeArrowheads="1"/>
              </p:cNvSpPr>
              <p:nvPr/>
            </p:nvSpPr>
            <p:spPr bwMode="auto">
              <a:xfrm>
                <a:off x="194914" y="1397240"/>
                <a:ext cx="2286000" cy="307522"/>
              </a:xfrm>
              <a:prstGeom prst="roundRect">
                <a:avLst>
                  <a:gd name="adj" fmla="val 16667"/>
                </a:avLst>
              </a:prstGeom>
              <a:solidFill>
                <a:srgbClr val="BAB8E0"/>
              </a:solidFill>
              <a:ln w="9525" algn="ctr">
                <a:noFill/>
                <a:round/>
                <a:headEnd/>
                <a:tailEnd/>
              </a:ln>
            </p:spPr>
            <p:txBody>
              <a:bodyPr lIns="23332" tIns="23332" rIns="23332" bIns="23332" anchor="ctr">
                <a:spAutoFit/>
              </a:bodyPr>
              <a:lstStyle/>
              <a:p>
                <a:pPr algn="ctr" defTabSz="1279525"/>
                <a:r>
                  <a:rPr lang="en-US" sz="1500" b="1" dirty="0" smtClean="0"/>
                  <a:t>Introduction</a:t>
                </a:r>
                <a:endParaRPr lang="en-US" sz="1500" b="1" dirty="0"/>
              </a:p>
            </p:txBody>
          </p:sp>
        </p:grpSp>
        <p:sp>
          <p:nvSpPr>
            <p:cNvPr id="78" name="Text Box 234"/>
            <p:cNvSpPr txBox="1">
              <a:spLocks noChangeArrowheads="1"/>
            </p:cNvSpPr>
            <p:nvPr/>
          </p:nvSpPr>
          <p:spPr bwMode="auto">
            <a:xfrm>
              <a:off x="249832" y="1757916"/>
              <a:ext cx="2183213" cy="138756"/>
            </a:xfrm>
            <a:prstGeom prst="rect">
              <a:avLst/>
            </a:prstGeom>
            <a:noFill/>
            <a:ln w="9525">
              <a:noFill/>
              <a:miter lim="800000"/>
              <a:headEnd/>
              <a:tailEnd/>
            </a:ln>
          </p:spPr>
          <p:txBody>
            <a:bodyPr lIns="0" tIns="0" rIns="0" bIns="0">
              <a:spAutoFit/>
            </a:bodyPr>
            <a:lstStyle/>
            <a:p>
              <a:pPr defTabSz="1279525">
                <a:lnSpc>
                  <a:spcPct val="125000"/>
                </a:lnSpc>
                <a:spcAft>
                  <a:spcPct val="30000"/>
                </a:spcAft>
              </a:pPr>
              <a:endParaRPr lang="en-NZ" sz="800" dirty="0"/>
            </a:p>
          </p:txBody>
        </p:sp>
      </p:grpSp>
      <p:grpSp>
        <p:nvGrpSpPr>
          <p:cNvPr id="104" name="Group 103"/>
          <p:cNvGrpSpPr/>
          <p:nvPr/>
        </p:nvGrpSpPr>
        <p:grpSpPr>
          <a:xfrm>
            <a:off x="5233092" y="1397000"/>
            <a:ext cx="2328863" cy="4915290"/>
            <a:chOff x="5245100" y="1397000"/>
            <a:chExt cx="2328863" cy="5267751"/>
          </a:xfrm>
        </p:grpSpPr>
        <p:grpSp>
          <p:nvGrpSpPr>
            <p:cNvPr id="103" name="Group 102"/>
            <p:cNvGrpSpPr/>
            <p:nvPr/>
          </p:nvGrpSpPr>
          <p:grpSpPr>
            <a:xfrm>
              <a:off x="5245100" y="1397000"/>
              <a:ext cx="2328863" cy="5120640"/>
              <a:chOff x="5245100" y="1397000"/>
              <a:chExt cx="2328863" cy="5120640"/>
            </a:xfrm>
          </p:grpSpPr>
          <p:sp>
            <p:nvSpPr>
              <p:cNvPr id="1032" name="AutoShape 192"/>
              <p:cNvSpPr>
                <a:spLocks noChangeArrowheads="1"/>
              </p:cNvSpPr>
              <p:nvPr/>
            </p:nvSpPr>
            <p:spPr bwMode="auto">
              <a:xfrm>
                <a:off x="5250656" y="1397000"/>
                <a:ext cx="2317750" cy="5120640"/>
              </a:xfrm>
              <a:prstGeom prst="roundRect">
                <a:avLst>
                  <a:gd name="adj" fmla="val 5694"/>
                </a:avLst>
              </a:prstGeom>
              <a:solidFill>
                <a:srgbClr val="F1F1F9"/>
              </a:solidFill>
              <a:ln w="9525">
                <a:solidFill>
                  <a:schemeClr val="accent2"/>
                </a:solidFill>
                <a:round/>
                <a:headEnd/>
                <a:tailEnd/>
              </a:ln>
            </p:spPr>
            <p:txBody>
              <a:bodyPr lIns="0" tIns="0" rIns="0" bIns="0" anchor="ctr">
                <a:spAutoFit/>
              </a:bodyPr>
              <a:lstStyle/>
              <a:p>
                <a:endParaRPr lang="en-NZ" dirty="0"/>
              </a:p>
            </p:txBody>
          </p:sp>
          <p:sp>
            <p:nvSpPr>
              <p:cNvPr id="1033" name="AutoShape 164"/>
              <p:cNvSpPr>
                <a:spLocks noChangeArrowheads="1"/>
              </p:cNvSpPr>
              <p:nvPr/>
            </p:nvSpPr>
            <p:spPr bwMode="auto">
              <a:xfrm>
                <a:off x="5245100" y="1397000"/>
                <a:ext cx="2328863" cy="307522"/>
              </a:xfrm>
              <a:prstGeom prst="roundRect">
                <a:avLst>
                  <a:gd name="adj" fmla="val 16667"/>
                </a:avLst>
              </a:prstGeom>
              <a:solidFill>
                <a:srgbClr val="BAB8E0"/>
              </a:solidFill>
              <a:ln w="9525" algn="ctr">
                <a:noFill/>
                <a:round/>
                <a:headEnd/>
                <a:tailEnd/>
              </a:ln>
            </p:spPr>
            <p:txBody>
              <a:bodyPr lIns="23332" tIns="23332" rIns="23332" bIns="23332" anchor="ctr">
                <a:spAutoFit/>
              </a:bodyPr>
              <a:lstStyle/>
              <a:p>
                <a:pPr algn="ctr" defTabSz="1279525"/>
                <a:r>
                  <a:rPr lang="en-US" sz="1500" b="1" dirty="0" smtClean="0"/>
                  <a:t>Module Rationale</a:t>
                </a:r>
                <a:endParaRPr lang="en-US" sz="1500" b="1" dirty="0"/>
              </a:p>
            </p:txBody>
          </p:sp>
        </p:grpSp>
        <p:sp>
          <p:nvSpPr>
            <p:cNvPr id="79" name="Text Box 234"/>
            <p:cNvSpPr txBox="1">
              <a:spLocks noChangeArrowheads="1"/>
            </p:cNvSpPr>
            <p:nvPr/>
          </p:nvSpPr>
          <p:spPr bwMode="auto">
            <a:xfrm>
              <a:off x="5317925" y="1750040"/>
              <a:ext cx="2183213" cy="4914711"/>
            </a:xfrm>
            <a:prstGeom prst="rect">
              <a:avLst/>
            </a:prstGeom>
            <a:noFill/>
            <a:ln w="9525">
              <a:noFill/>
              <a:miter lim="800000"/>
              <a:headEnd/>
              <a:tailEnd/>
            </a:ln>
          </p:spPr>
          <p:txBody>
            <a:bodyPr lIns="0" tIns="0" rIns="0" bIns="0">
              <a:spAutoFit/>
            </a:bodyPr>
            <a:lstStyle/>
            <a:p>
              <a:pPr algn="just" defTabSz="1279525">
                <a:spcAft>
                  <a:spcPts val="0"/>
                </a:spcAft>
              </a:pPr>
              <a:r>
                <a:rPr lang="en-NZ" sz="800" dirty="0" smtClean="0"/>
                <a:t>Innovation in teaching and learning has a significant focus within the PGCE (PcET) programme at Glyndŵr University and as a result the ‘Innovation and the Teacher’ module has a 50% weighting on Phase 2 of the programme.</a:t>
              </a:r>
            </a:p>
            <a:p>
              <a:pPr algn="just" defTabSz="1279525">
                <a:spcAft>
                  <a:spcPts val="0"/>
                </a:spcAft>
              </a:pPr>
              <a:endParaRPr lang="en-NZ" sz="600" dirty="0" smtClean="0"/>
            </a:p>
            <a:p>
              <a:pPr algn="just" defTabSz="1279525">
                <a:spcAft>
                  <a:spcPts val="0"/>
                </a:spcAft>
              </a:pPr>
              <a:r>
                <a:rPr lang="en-NZ" sz="800" dirty="0" smtClean="0"/>
                <a:t>The first part of the assessment includes an observation of their innovative approach within their session by their PGCE tutor or mentor within their placement organisation. For the second part, </a:t>
              </a:r>
              <a:r>
                <a:rPr lang="en-NZ" sz="800" dirty="0" smtClean="0"/>
                <a:t>students are  </a:t>
              </a:r>
              <a:r>
                <a:rPr lang="en-NZ" sz="800" dirty="0" smtClean="0"/>
                <a:t>required to critically evaluate </a:t>
              </a:r>
              <a:r>
                <a:rPr lang="en-NZ" sz="800" dirty="0"/>
                <a:t>within a written case study, </a:t>
              </a:r>
              <a:r>
                <a:rPr lang="en-NZ" sz="800" dirty="0" smtClean="0"/>
                <a:t>their </a:t>
              </a:r>
              <a:r>
                <a:rPr lang="en-NZ" sz="800" dirty="0"/>
                <a:t>innovative </a:t>
              </a:r>
              <a:r>
                <a:rPr lang="en-NZ" sz="800" dirty="0" smtClean="0"/>
                <a:t>approach.  The </a:t>
              </a:r>
              <a:r>
                <a:rPr lang="en-NZ" sz="800" dirty="0" smtClean="0"/>
                <a:t>innovation is creative but draws on theoretical literature to inform </a:t>
              </a:r>
              <a:r>
                <a:rPr lang="en-NZ" sz="800" dirty="0" smtClean="0"/>
                <a:t>practice.  The </a:t>
              </a:r>
              <a:r>
                <a:rPr lang="en-NZ" sz="800" dirty="0" smtClean="0"/>
                <a:t>case study is then, reflexive in nature.</a:t>
              </a:r>
            </a:p>
            <a:p>
              <a:pPr algn="just" defTabSz="1279525">
                <a:spcAft>
                  <a:spcPts val="0"/>
                </a:spcAft>
              </a:pPr>
              <a:endParaRPr lang="en-NZ" sz="600" dirty="0" smtClean="0"/>
            </a:p>
            <a:p>
              <a:pPr algn="just" defTabSz="1279525">
                <a:spcAft>
                  <a:spcPts val="0"/>
                </a:spcAft>
              </a:pPr>
              <a:r>
                <a:rPr lang="en-NZ" sz="800" dirty="0" smtClean="0"/>
                <a:t>The case studies are put together as an in -house publication and the students celebrate with an exposition in June where all learners from Glyndŵr and it’s franchise partner institutions share their innovation projects.  This student conference promotes the sharing and discussion of teaching practice and we hope enhances a collegial approach to professional development.</a:t>
              </a:r>
            </a:p>
            <a:p>
              <a:pPr algn="just" defTabSz="1279525">
                <a:spcAft>
                  <a:spcPts val="0"/>
                </a:spcAft>
              </a:pPr>
              <a:endParaRPr lang="en-NZ" sz="600" dirty="0"/>
            </a:p>
            <a:p>
              <a:pPr algn="just" defTabSz="1279525">
                <a:spcAft>
                  <a:spcPts val="0"/>
                </a:spcAft>
              </a:pPr>
              <a:r>
                <a:rPr lang="en-NZ" sz="800" dirty="0" smtClean="0"/>
                <a:t>The module encourages students to explore; </a:t>
              </a:r>
            </a:p>
            <a:p>
              <a:pPr marL="171450" indent="-171450" algn="just" defTabSz="1279525">
                <a:spcAft>
                  <a:spcPts val="0"/>
                </a:spcAft>
                <a:buFont typeface="Arial" pitchFamily="34" charset="0"/>
                <a:buChar char="•"/>
              </a:pPr>
              <a:r>
                <a:rPr lang="en-NZ" sz="800" dirty="0" smtClean="0"/>
                <a:t>Creativity in planning</a:t>
              </a:r>
            </a:p>
            <a:p>
              <a:pPr marL="171450" indent="-171450" algn="just" defTabSz="1279525">
                <a:spcAft>
                  <a:spcPts val="0"/>
                </a:spcAft>
                <a:buFont typeface="Arial" pitchFamily="34" charset="0"/>
                <a:buChar char="•"/>
              </a:pPr>
              <a:r>
                <a:rPr lang="en-NZ" sz="800" dirty="0" smtClean="0"/>
                <a:t>Creativity in action</a:t>
              </a:r>
            </a:p>
            <a:p>
              <a:pPr marL="171450" indent="-171450" algn="just" defTabSz="1279525">
                <a:spcAft>
                  <a:spcPts val="0"/>
                </a:spcAft>
                <a:buFont typeface="Arial" pitchFamily="34" charset="0"/>
                <a:buChar char="•"/>
              </a:pPr>
              <a:r>
                <a:rPr lang="en-NZ" sz="800" dirty="0"/>
                <a:t>O</a:t>
              </a:r>
              <a:r>
                <a:rPr lang="en-NZ" sz="800" dirty="0" smtClean="0"/>
                <a:t>pportunities for their own students to be creative.</a:t>
              </a:r>
            </a:p>
            <a:p>
              <a:pPr algn="just" defTabSz="1279525">
                <a:spcAft>
                  <a:spcPts val="0"/>
                </a:spcAft>
              </a:pPr>
              <a:endParaRPr lang="en-NZ" sz="600" dirty="0"/>
            </a:p>
            <a:p>
              <a:pPr algn="just" defTabSz="1279525">
                <a:spcAft>
                  <a:spcPts val="0"/>
                </a:spcAft>
              </a:pPr>
              <a:r>
                <a:rPr lang="en-NZ" sz="800" dirty="0" smtClean="0"/>
                <a:t>The </a:t>
              </a:r>
              <a:r>
                <a:rPr lang="en-NZ" sz="800" dirty="0"/>
                <a:t>written case study, is credible evidence that new approaches </a:t>
              </a:r>
              <a:r>
                <a:rPr lang="en-NZ" sz="800" dirty="0" smtClean="0"/>
                <a:t>can enhance  students </a:t>
              </a:r>
              <a:r>
                <a:rPr lang="en-NZ" sz="800" dirty="0"/>
                <a:t>learning.  </a:t>
              </a:r>
            </a:p>
          </p:txBody>
        </p:sp>
      </p:grpSp>
      <p:grpSp>
        <p:nvGrpSpPr>
          <p:cNvPr id="105" name="Group 104"/>
          <p:cNvGrpSpPr/>
          <p:nvPr/>
        </p:nvGrpSpPr>
        <p:grpSpPr>
          <a:xfrm>
            <a:off x="5235406" y="6303965"/>
            <a:ext cx="2325063" cy="3051173"/>
            <a:chOff x="5246603" y="6481398"/>
            <a:chExt cx="2325063" cy="2868977"/>
          </a:xfrm>
        </p:grpSpPr>
        <p:sp>
          <p:nvSpPr>
            <p:cNvPr id="1041" name="AutoShape 203"/>
            <p:cNvSpPr>
              <a:spLocks noChangeArrowheads="1"/>
            </p:cNvSpPr>
            <p:nvPr/>
          </p:nvSpPr>
          <p:spPr bwMode="auto">
            <a:xfrm>
              <a:off x="5246603" y="6607175"/>
              <a:ext cx="2319338" cy="2743200"/>
            </a:xfrm>
            <a:prstGeom prst="roundRect">
              <a:avLst>
                <a:gd name="adj" fmla="val 5694"/>
              </a:avLst>
            </a:prstGeom>
            <a:solidFill>
              <a:srgbClr val="F1F1F9"/>
            </a:solidFill>
            <a:ln w="9525">
              <a:solidFill>
                <a:schemeClr val="accent2"/>
              </a:solidFill>
              <a:round/>
              <a:headEnd/>
              <a:tailEnd/>
            </a:ln>
          </p:spPr>
          <p:txBody>
            <a:bodyPr lIns="0" tIns="0" rIns="0" bIns="0" anchor="ctr">
              <a:spAutoFit/>
            </a:bodyPr>
            <a:lstStyle/>
            <a:p>
              <a:endParaRPr lang="en-NZ" dirty="0"/>
            </a:p>
          </p:txBody>
        </p:sp>
        <p:sp>
          <p:nvSpPr>
            <p:cNvPr id="1043" name="AutoShape 204"/>
            <p:cNvSpPr>
              <a:spLocks noChangeArrowheads="1"/>
            </p:cNvSpPr>
            <p:nvPr/>
          </p:nvSpPr>
          <p:spPr bwMode="auto">
            <a:xfrm>
              <a:off x="5252328" y="6481398"/>
              <a:ext cx="2319338" cy="307522"/>
            </a:xfrm>
            <a:prstGeom prst="roundRect">
              <a:avLst>
                <a:gd name="adj" fmla="val 16667"/>
              </a:avLst>
            </a:prstGeom>
            <a:solidFill>
              <a:srgbClr val="BAB8E0"/>
            </a:solidFill>
            <a:ln w="9525" algn="ctr">
              <a:noFill/>
              <a:round/>
              <a:headEnd/>
              <a:tailEnd/>
            </a:ln>
          </p:spPr>
          <p:txBody>
            <a:bodyPr wrap="square" lIns="23332" tIns="23332" rIns="23332" bIns="23332" anchor="ctr">
              <a:spAutoFit/>
            </a:bodyPr>
            <a:lstStyle/>
            <a:p>
              <a:pPr algn="ctr" defTabSz="1279525"/>
              <a:r>
                <a:rPr lang="en-US" sz="1500" b="1" dirty="0"/>
                <a:t>References</a:t>
              </a:r>
            </a:p>
          </p:txBody>
        </p:sp>
      </p:grpSp>
      <p:sp>
        <p:nvSpPr>
          <p:cNvPr id="80" name="Text Box 234"/>
          <p:cNvSpPr txBox="1">
            <a:spLocks noChangeArrowheads="1"/>
          </p:cNvSpPr>
          <p:nvPr/>
        </p:nvSpPr>
        <p:spPr bwMode="auto">
          <a:xfrm>
            <a:off x="5303469" y="6626578"/>
            <a:ext cx="2185661" cy="2646878"/>
          </a:xfrm>
          <a:prstGeom prst="rect">
            <a:avLst/>
          </a:prstGeom>
          <a:noFill/>
          <a:ln w="9525">
            <a:noFill/>
            <a:miter lim="800000"/>
            <a:headEnd/>
            <a:tailEnd/>
          </a:ln>
        </p:spPr>
        <p:txBody>
          <a:bodyPr wrap="square" lIns="0" tIns="0" rIns="0" bIns="0">
            <a:spAutoFit/>
          </a:bodyPr>
          <a:lstStyle/>
          <a:p>
            <a:pPr marL="85725" indent="-85725" defTabSz="1279525">
              <a:spcAft>
                <a:spcPts val="0"/>
              </a:spcAft>
            </a:pPr>
            <a:endParaRPr lang="en-GB" sz="400" dirty="0" smtClean="0"/>
          </a:p>
          <a:p>
            <a:pPr marL="85725" indent="-85725" algn="just" defTabSz="1279525">
              <a:spcAft>
                <a:spcPts val="0"/>
              </a:spcAft>
            </a:pPr>
            <a:r>
              <a:rPr lang="en-GB" sz="800" dirty="0" err="1" smtClean="0"/>
              <a:t>Biglan</a:t>
            </a:r>
            <a:r>
              <a:rPr lang="en-GB" sz="800" dirty="0"/>
              <a:t>, A. J. </a:t>
            </a:r>
            <a:r>
              <a:rPr lang="en-GB" sz="800" dirty="0" smtClean="0"/>
              <a:t>(1973) </a:t>
            </a:r>
            <a:r>
              <a:rPr lang="en-GB" sz="800" dirty="0" smtClean="0"/>
              <a:t>The </a:t>
            </a:r>
            <a:r>
              <a:rPr lang="en-GB" sz="800" dirty="0"/>
              <a:t>characteristics of subject matter in different academic </a:t>
            </a:r>
            <a:r>
              <a:rPr lang="en-GB" sz="800" dirty="0" smtClean="0"/>
              <a:t>areas,’ </a:t>
            </a:r>
            <a:r>
              <a:rPr lang="en-GB" sz="800" i="1" dirty="0" smtClean="0"/>
              <a:t>Journal </a:t>
            </a:r>
            <a:r>
              <a:rPr lang="en-GB" sz="800" i="1" dirty="0"/>
              <a:t>of Applied Psychology 57</a:t>
            </a:r>
            <a:r>
              <a:rPr lang="en-GB" sz="800" dirty="0"/>
              <a:t>:195–203.</a:t>
            </a:r>
          </a:p>
          <a:p>
            <a:pPr marL="85725" indent="-85725" algn="just" defTabSz="1279525">
              <a:spcAft>
                <a:spcPts val="0"/>
              </a:spcAft>
            </a:pPr>
            <a:r>
              <a:rPr lang="en-GB" sz="800" dirty="0" smtClean="0"/>
              <a:t>Cropley, A.J., (2001) </a:t>
            </a:r>
            <a:r>
              <a:rPr lang="en-GB" sz="800" i="1" dirty="0" smtClean="0"/>
              <a:t>Creativity in Education and Teaching</a:t>
            </a:r>
            <a:r>
              <a:rPr lang="en-GB" sz="800" dirty="0" smtClean="0"/>
              <a:t>, Great Britain: Kogan Page</a:t>
            </a:r>
          </a:p>
          <a:p>
            <a:pPr marL="85725" indent="-85725" algn="just" defTabSz="1279525">
              <a:spcAft>
                <a:spcPts val="0"/>
              </a:spcAft>
            </a:pPr>
            <a:r>
              <a:rPr lang="en-GB" sz="800" dirty="0" smtClean="0"/>
              <a:t>Mann, S. (2001) Alternative Perspectives on Student Experience: alienation and engagement, </a:t>
            </a:r>
            <a:r>
              <a:rPr lang="en-GB" sz="800" i="1" dirty="0" smtClean="0"/>
              <a:t>Studies in Higher Education, 26</a:t>
            </a:r>
            <a:r>
              <a:rPr lang="en-GB" sz="800" dirty="0" smtClean="0"/>
              <a:t>(1): 7-19.</a:t>
            </a:r>
          </a:p>
          <a:p>
            <a:pPr marL="85725" indent="-85725" algn="just" defTabSz="1279525">
              <a:spcAft>
                <a:spcPts val="0"/>
              </a:spcAft>
            </a:pPr>
            <a:r>
              <a:rPr lang="en-GB" sz="800" dirty="0" smtClean="0"/>
              <a:t>Negus, J &amp; Pickering, M, (2004) </a:t>
            </a:r>
            <a:r>
              <a:rPr lang="en-GB" sz="800" i="1" dirty="0" smtClean="0"/>
              <a:t>Creativity, Communication and Cultural Value</a:t>
            </a:r>
            <a:r>
              <a:rPr lang="en-GB" sz="800" dirty="0" smtClean="0"/>
              <a:t>, London: Sage.</a:t>
            </a:r>
          </a:p>
          <a:p>
            <a:pPr marL="85725" indent="-85725" algn="just" defTabSz="1279525">
              <a:spcAft>
                <a:spcPts val="0"/>
              </a:spcAft>
            </a:pPr>
            <a:r>
              <a:rPr lang="en-GB" sz="800" dirty="0" smtClean="0"/>
              <a:t>Robinson, K. (2001) </a:t>
            </a:r>
            <a:r>
              <a:rPr lang="en-GB" sz="800" i="1" dirty="0" smtClean="0"/>
              <a:t>Out of Our Minds, </a:t>
            </a:r>
            <a:r>
              <a:rPr lang="en-GB" sz="800" dirty="0" smtClean="0"/>
              <a:t>Oxford: Capstone Publishing Ltd.</a:t>
            </a:r>
          </a:p>
          <a:p>
            <a:pPr marL="85725" indent="-85725" algn="just" defTabSz="1279525">
              <a:spcAft>
                <a:spcPts val="0"/>
              </a:spcAft>
            </a:pPr>
            <a:r>
              <a:rPr lang="en-GB" sz="800" dirty="0" smtClean="0"/>
              <a:t>Sternberg, R.J., (2002), The Teachers We Never Forget, </a:t>
            </a:r>
            <a:r>
              <a:rPr lang="en-GB" sz="800" i="1" dirty="0" smtClean="0"/>
              <a:t>APA Monitor, 33</a:t>
            </a:r>
            <a:r>
              <a:rPr lang="en-GB" sz="800" dirty="0" smtClean="0"/>
              <a:t>(8),68</a:t>
            </a:r>
          </a:p>
          <a:p>
            <a:pPr marL="85725" indent="-85725" algn="just" defTabSz="1279525">
              <a:spcAft>
                <a:spcPts val="0"/>
              </a:spcAft>
            </a:pPr>
            <a:r>
              <a:rPr lang="en-GB" sz="800" dirty="0" smtClean="0"/>
              <a:t>Thomas, G. and Pring, R. (Eds.) (2004), </a:t>
            </a:r>
            <a:r>
              <a:rPr lang="en-GB" sz="800" i="1" dirty="0" smtClean="0"/>
              <a:t>Evidence-based Practice in Education.  </a:t>
            </a:r>
            <a:r>
              <a:rPr lang="en-GB" sz="800" dirty="0" smtClean="0"/>
              <a:t>Maidenhead: Open university press.</a:t>
            </a:r>
          </a:p>
          <a:p>
            <a:pPr marL="85725" indent="-85725" algn="just" defTabSz="1279525">
              <a:spcAft>
                <a:spcPts val="0"/>
              </a:spcAft>
            </a:pPr>
            <a:r>
              <a:rPr lang="en-GB" sz="800" dirty="0" smtClean="0"/>
              <a:t>Vernon, P.E. (1970) </a:t>
            </a:r>
            <a:r>
              <a:rPr lang="en-GB" sz="800" i="1" dirty="0" smtClean="0"/>
              <a:t>Creativity, </a:t>
            </a:r>
            <a:r>
              <a:rPr lang="en-GB" sz="800" dirty="0" smtClean="0"/>
              <a:t>London: Penguin Books</a:t>
            </a:r>
            <a:endParaRPr lang="en-NZ" sz="800" dirty="0"/>
          </a:p>
        </p:txBody>
      </p:sp>
      <p:grpSp>
        <p:nvGrpSpPr>
          <p:cNvPr id="87" name="Group 86"/>
          <p:cNvGrpSpPr/>
          <p:nvPr/>
        </p:nvGrpSpPr>
        <p:grpSpPr>
          <a:xfrm>
            <a:off x="7753812" y="5980121"/>
            <a:ext cx="4846320" cy="3375017"/>
            <a:chOff x="7674790" y="5946232"/>
            <a:chExt cx="4846320" cy="3375017"/>
          </a:xfrm>
        </p:grpSpPr>
        <p:grpSp>
          <p:nvGrpSpPr>
            <p:cNvPr id="83" name="Group 262"/>
            <p:cNvGrpSpPr>
              <a:grpSpLocks/>
            </p:cNvGrpSpPr>
            <p:nvPr/>
          </p:nvGrpSpPr>
          <p:grpSpPr bwMode="auto">
            <a:xfrm>
              <a:off x="7674790" y="5946232"/>
              <a:ext cx="4846320" cy="3375017"/>
              <a:chOff x="295" y="8390"/>
              <a:chExt cx="7195" cy="4736"/>
            </a:xfrm>
          </p:grpSpPr>
          <p:sp>
            <p:nvSpPr>
              <p:cNvPr id="85" name="Text Box 96"/>
              <p:cNvSpPr txBox="1">
                <a:spLocks noChangeArrowheads="1"/>
              </p:cNvSpPr>
              <p:nvPr/>
            </p:nvSpPr>
            <p:spPr bwMode="auto">
              <a:xfrm>
                <a:off x="637" y="10452"/>
                <a:ext cx="0" cy="192"/>
              </a:xfrm>
              <a:prstGeom prst="rect">
                <a:avLst/>
              </a:prstGeom>
              <a:noFill/>
              <a:ln w="9525">
                <a:noFill/>
                <a:miter lim="800000"/>
                <a:headEnd/>
                <a:tailEnd/>
              </a:ln>
            </p:spPr>
            <p:txBody>
              <a:bodyPr wrap="none" lIns="0" tIns="0" rIns="0" bIns="0">
                <a:spAutoFit/>
              </a:bodyPr>
              <a:lstStyle/>
              <a:p>
                <a:pPr defTabSz="1279525"/>
                <a:endParaRPr lang="en-AU" dirty="0"/>
              </a:p>
            </p:txBody>
          </p:sp>
          <p:sp>
            <p:nvSpPr>
              <p:cNvPr id="86" name="AutoShape 173"/>
              <p:cNvSpPr>
                <a:spLocks noChangeArrowheads="1"/>
              </p:cNvSpPr>
              <p:nvPr/>
            </p:nvSpPr>
            <p:spPr bwMode="auto">
              <a:xfrm rot="-5400000">
                <a:off x="1525" y="7160"/>
                <a:ext cx="4736" cy="7195"/>
              </a:xfrm>
              <a:prstGeom prst="roundRect">
                <a:avLst>
                  <a:gd name="adj" fmla="val 5694"/>
                </a:avLst>
              </a:prstGeom>
              <a:solidFill>
                <a:srgbClr val="F1F1F9"/>
              </a:solidFill>
              <a:ln w="9525">
                <a:solidFill>
                  <a:schemeClr val="accent2"/>
                </a:solidFill>
                <a:round/>
                <a:headEnd/>
                <a:tailEnd/>
              </a:ln>
            </p:spPr>
            <p:txBody>
              <a:bodyPr lIns="0" tIns="0" rIns="0" bIns="0" anchor="ctr">
                <a:spAutoFit/>
              </a:bodyPr>
              <a:lstStyle/>
              <a:p>
                <a:endParaRPr lang="en-NZ" dirty="0"/>
              </a:p>
            </p:txBody>
          </p:sp>
        </p:grpSp>
        <p:sp>
          <p:nvSpPr>
            <p:cNvPr id="84" name="AutoShape 229"/>
            <p:cNvSpPr>
              <a:spLocks noChangeArrowheads="1"/>
            </p:cNvSpPr>
            <p:nvPr/>
          </p:nvSpPr>
          <p:spPr bwMode="auto">
            <a:xfrm>
              <a:off x="7675477" y="5946232"/>
              <a:ext cx="4844947" cy="307522"/>
            </a:xfrm>
            <a:prstGeom prst="roundRect">
              <a:avLst>
                <a:gd name="adj" fmla="val 16667"/>
              </a:avLst>
            </a:prstGeom>
            <a:solidFill>
              <a:srgbClr val="BAB8E0"/>
            </a:solidFill>
            <a:ln w="9525" algn="ctr">
              <a:noFill/>
              <a:round/>
              <a:headEnd/>
              <a:tailEnd/>
            </a:ln>
          </p:spPr>
          <p:txBody>
            <a:bodyPr wrap="square" lIns="23332" tIns="23332" rIns="23332" bIns="23332" anchor="ctr">
              <a:spAutoFit/>
            </a:bodyPr>
            <a:lstStyle/>
            <a:p>
              <a:pPr algn="ctr" defTabSz="1279525"/>
              <a:r>
                <a:rPr lang="en-US" sz="1500" b="1" dirty="0" smtClean="0"/>
                <a:t>Analysis and Results</a:t>
              </a:r>
              <a:endParaRPr lang="en-US" sz="1500" b="1" dirty="0"/>
            </a:p>
          </p:txBody>
        </p:sp>
      </p:grpSp>
      <p:grpSp>
        <p:nvGrpSpPr>
          <p:cNvPr id="96" name="Group 95"/>
          <p:cNvGrpSpPr/>
          <p:nvPr/>
        </p:nvGrpSpPr>
        <p:grpSpPr>
          <a:xfrm>
            <a:off x="10288732" y="1397000"/>
            <a:ext cx="2311400" cy="4480560"/>
            <a:chOff x="10206391" y="1413933"/>
            <a:chExt cx="2311400" cy="4480560"/>
          </a:xfrm>
        </p:grpSpPr>
        <p:grpSp>
          <p:nvGrpSpPr>
            <p:cNvPr id="95" name="Group 94"/>
            <p:cNvGrpSpPr/>
            <p:nvPr/>
          </p:nvGrpSpPr>
          <p:grpSpPr>
            <a:xfrm>
              <a:off x="10206391" y="1413933"/>
              <a:ext cx="2311400" cy="4480560"/>
              <a:chOff x="10206391" y="1413933"/>
              <a:chExt cx="2311400" cy="4480560"/>
            </a:xfrm>
          </p:grpSpPr>
          <p:sp>
            <p:nvSpPr>
              <p:cNvPr id="88" name="AutoShape 181"/>
              <p:cNvSpPr>
                <a:spLocks noChangeArrowheads="1"/>
              </p:cNvSpPr>
              <p:nvPr/>
            </p:nvSpPr>
            <p:spPr bwMode="auto">
              <a:xfrm>
                <a:off x="10209747" y="1413933"/>
                <a:ext cx="2304689" cy="4480560"/>
              </a:xfrm>
              <a:prstGeom prst="roundRect">
                <a:avLst>
                  <a:gd name="adj" fmla="val 5694"/>
                </a:avLst>
              </a:prstGeom>
              <a:solidFill>
                <a:srgbClr val="F1F1F9"/>
              </a:solidFill>
              <a:ln w="9525">
                <a:solidFill>
                  <a:schemeClr val="accent2"/>
                </a:solidFill>
                <a:round/>
                <a:headEnd/>
                <a:tailEnd/>
              </a:ln>
            </p:spPr>
            <p:txBody>
              <a:bodyPr lIns="0" tIns="0" rIns="0" bIns="0" anchor="ctr">
                <a:spAutoFit/>
              </a:bodyPr>
              <a:lstStyle/>
              <a:p>
                <a:endParaRPr lang="en-NZ" dirty="0"/>
              </a:p>
            </p:txBody>
          </p:sp>
          <p:sp>
            <p:nvSpPr>
              <p:cNvPr id="89" name="AutoShape 70"/>
              <p:cNvSpPr>
                <a:spLocks noChangeArrowheads="1"/>
              </p:cNvSpPr>
              <p:nvPr/>
            </p:nvSpPr>
            <p:spPr bwMode="auto">
              <a:xfrm>
                <a:off x="10206391" y="1413933"/>
                <a:ext cx="2311400" cy="307522"/>
              </a:xfrm>
              <a:prstGeom prst="roundRect">
                <a:avLst>
                  <a:gd name="adj" fmla="val 16667"/>
                </a:avLst>
              </a:prstGeom>
              <a:solidFill>
                <a:srgbClr val="BAB8E0"/>
              </a:solidFill>
              <a:ln w="9525" algn="ctr">
                <a:noFill/>
                <a:round/>
                <a:headEnd/>
                <a:tailEnd/>
              </a:ln>
            </p:spPr>
            <p:txBody>
              <a:bodyPr lIns="23332" tIns="23332" rIns="23332" bIns="23332" anchor="ctr">
                <a:spAutoFit/>
              </a:bodyPr>
              <a:lstStyle/>
              <a:p>
                <a:pPr algn="ctr" defTabSz="1279525"/>
                <a:r>
                  <a:rPr lang="en-US" sz="1500" b="1" dirty="0" smtClean="0"/>
                  <a:t>Case Studies</a:t>
                </a:r>
                <a:endParaRPr lang="en-US" sz="1500" b="1" dirty="0"/>
              </a:p>
            </p:txBody>
          </p:sp>
        </p:grpSp>
        <p:sp>
          <p:nvSpPr>
            <p:cNvPr id="90" name="Text Box 234"/>
            <p:cNvSpPr txBox="1">
              <a:spLocks noChangeArrowheads="1"/>
            </p:cNvSpPr>
            <p:nvPr/>
          </p:nvSpPr>
          <p:spPr bwMode="auto">
            <a:xfrm>
              <a:off x="10270485" y="1750040"/>
              <a:ext cx="2183213" cy="4124206"/>
            </a:xfrm>
            <a:prstGeom prst="rect">
              <a:avLst/>
            </a:prstGeom>
            <a:noFill/>
            <a:ln w="9525">
              <a:noFill/>
              <a:miter lim="800000"/>
              <a:headEnd/>
              <a:tailEnd/>
            </a:ln>
          </p:spPr>
          <p:txBody>
            <a:bodyPr lIns="0" tIns="0" rIns="0" bIns="0">
              <a:spAutoFit/>
            </a:bodyPr>
            <a:lstStyle/>
            <a:p>
              <a:pPr algn="just" defTabSz="1279525">
                <a:spcAft>
                  <a:spcPts val="0"/>
                </a:spcAft>
              </a:pPr>
              <a:r>
                <a:rPr lang="en-NZ" sz="800" dirty="0" smtClean="0"/>
                <a:t>Student D: A new teacher of NVQ Heath and Social Care.</a:t>
              </a:r>
            </a:p>
            <a:p>
              <a:pPr defTabSz="1279525">
                <a:spcAft>
                  <a:spcPts val="0"/>
                </a:spcAft>
              </a:pPr>
              <a:r>
                <a:rPr lang="en-NZ" sz="800" u="sng" dirty="0" smtClean="0"/>
                <a:t>Music genres as a stimulus for making judgements about types of listeners.</a:t>
              </a:r>
            </a:p>
            <a:p>
              <a:pPr algn="just" defTabSz="1279525">
                <a:spcAft>
                  <a:spcPts val="0"/>
                </a:spcAft>
              </a:pPr>
              <a:r>
                <a:rPr lang="en-NZ" sz="800" dirty="0" smtClean="0"/>
                <a:t>The session used a range of music to illustrate how we make judgements about the ‘type’ of people that normally listen to music  from that genre.  Discussion then focused on the ‘stereotyping’ that takes place in response to different stimulus.  Evaluation reported that the message of ‘stereotyping’ was learnt via the approach adopted.</a:t>
              </a:r>
            </a:p>
            <a:p>
              <a:pPr algn="just" defTabSz="1279525">
                <a:spcAft>
                  <a:spcPts val="0"/>
                </a:spcAft>
              </a:pPr>
              <a:endParaRPr lang="en-NZ" sz="600" dirty="0"/>
            </a:p>
            <a:p>
              <a:pPr algn="just" defTabSz="1279525">
                <a:spcAft>
                  <a:spcPts val="0"/>
                </a:spcAft>
              </a:pPr>
              <a:r>
                <a:rPr lang="en-NZ" sz="800" dirty="0" smtClean="0"/>
                <a:t>Student E: A new teacher of BTEC Media Studies.</a:t>
              </a:r>
            </a:p>
            <a:p>
              <a:pPr defTabSz="1279525">
                <a:spcAft>
                  <a:spcPts val="0"/>
                </a:spcAft>
              </a:pPr>
              <a:r>
                <a:rPr lang="en-NZ" sz="800" u="sng" dirty="0" smtClean="0"/>
                <a:t>Video diaries as a tool for reflection during the production of project work.</a:t>
              </a:r>
            </a:p>
            <a:p>
              <a:pPr algn="just" defTabSz="1279525">
                <a:spcAft>
                  <a:spcPts val="0"/>
                </a:spcAft>
              </a:pPr>
              <a:r>
                <a:rPr lang="en-NZ" sz="800" dirty="0" smtClean="0"/>
                <a:t>Students used a ‘big brother’ style private recording space to compile a video diary of their reflective thoughts on the production process for a media studies project.  Students engaged with the use of media in a media course to produce candid and developmental reflections on their projects.</a:t>
              </a:r>
            </a:p>
            <a:p>
              <a:pPr algn="just" defTabSz="1279525">
                <a:spcAft>
                  <a:spcPts val="0"/>
                </a:spcAft>
              </a:pPr>
              <a:endParaRPr lang="en-NZ" sz="600" dirty="0"/>
            </a:p>
            <a:p>
              <a:pPr algn="just" defTabSz="1279525">
                <a:spcAft>
                  <a:spcPts val="0"/>
                </a:spcAft>
              </a:pPr>
              <a:r>
                <a:rPr lang="en-NZ" sz="800" dirty="0" smtClean="0"/>
                <a:t>Student F: A new teacher of Art</a:t>
              </a:r>
            </a:p>
            <a:p>
              <a:pPr defTabSz="1279525">
                <a:spcAft>
                  <a:spcPts val="0"/>
                </a:spcAft>
              </a:pPr>
              <a:r>
                <a:rPr lang="en-NZ" sz="800" u="sng" dirty="0" smtClean="0"/>
                <a:t>Audio recording of tutorials to capture discussion and subsequently generate a more detailed action plan.</a:t>
              </a:r>
            </a:p>
            <a:p>
              <a:pPr algn="just" defTabSz="1279525">
                <a:spcAft>
                  <a:spcPts val="0"/>
                </a:spcAft>
              </a:pPr>
              <a:r>
                <a:rPr lang="en-NZ" sz="800" dirty="0" smtClean="0"/>
                <a:t>Art tutorials were recorded to provide the students with material that they could re-listen to and reflect upon in order to generate a detailed action plan.  </a:t>
              </a:r>
              <a:r>
                <a:rPr lang="en-NZ" sz="800" dirty="0" smtClean="0"/>
                <a:t>Enjoyable </a:t>
              </a:r>
              <a:r>
                <a:rPr lang="en-NZ" sz="800" dirty="0" smtClean="0"/>
                <a:t>and highly productive innovation.</a:t>
              </a:r>
            </a:p>
          </p:txBody>
        </p:sp>
      </p:grpSp>
      <p:grpSp>
        <p:nvGrpSpPr>
          <p:cNvPr id="98" name="Group 97"/>
          <p:cNvGrpSpPr/>
          <p:nvPr/>
        </p:nvGrpSpPr>
        <p:grpSpPr>
          <a:xfrm>
            <a:off x="7782344" y="1397000"/>
            <a:ext cx="2286000" cy="4480560"/>
            <a:chOff x="7688616" y="1413933"/>
            <a:chExt cx="2286000" cy="4480560"/>
          </a:xfrm>
        </p:grpSpPr>
        <p:grpSp>
          <p:nvGrpSpPr>
            <p:cNvPr id="97" name="Group 96"/>
            <p:cNvGrpSpPr/>
            <p:nvPr/>
          </p:nvGrpSpPr>
          <p:grpSpPr>
            <a:xfrm>
              <a:off x="7688616" y="1413933"/>
              <a:ext cx="2286000" cy="4480560"/>
              <a:chOff x="7688616" y="1413933"/>
              <a:chExt cx="2286000" cy="4480560"/>
            </a:xfrm>
          </p:grpSpPr>
          <p:sp>
            <p:nvSpPr>
              <p:cNvPr id="91" name="AutoShape 83"/>
              <p:cNvSpPr>
                <a:spLocks noChangeArrowheads="1"/>
              </p:cNvSpPr>
              <p:nvPr/>
            </p:nvSpPr>
            <p:spPr bwMode="auto">
              <a:xfrm>
                <a:off x="7691791" y="1413933"/>
                <a:ext cx="2279650" cy="4480560"/>
              </a:xfrm>
              <a:prstGeom prst="roundRect">
                <a:avLst>
                  <a:gd name="adj" fmla="val 5694"/>
                </a:avLst>
              </a:prstGeom>
              <a:solidFill>
                <a:srgbClr val="F1F1F9"/>
              </a:solidFill>
              <a:ln w="9525">
                <a:solidFill>
                  <a:schemeClr val="accent2"/>
                </a:solidFill>
                <a:round/>
                <a:headEnd/>
                <a:tailEnd/>
              </a:ln>
            </p:spPr>
            <p:txBody>
              <a:bodyPr lIns="0" tIns="0" rIns="0" bIns="0" anchor="ctr">
                <a:spAutoFit/>
              </a:bodyPr>
              <a:lstStyle/>
              <a:p>
                <a:endParaRPr lang="en-NZ" dirty="0"/>
              </a:p>
            </p:txBody>
          </p:sp>
          <p:sp>
            <p:nvSpPr>
              <p:cNvPr id="92" name="AutoShape 35"/>
              <p:cNvSpPr>
                <a:spLocks noChangeArrowheads="1"/>
              </p:cNvSpPr>
              <p:nvPr/>
            </p:nvSpPr>
            <p:spPr bwMode="auto">
              <a:xfrm>
                <a:off x="7688616" y="1413933"/>
                <a:ext cx="2286000" cy="308001"/>
              </a:xfrm>
              <a:prstGeom prst="roundRect">
                <a:avLst>
                  <a:gd name="adj" fmla="val 16667"/>
                </a:avLst>
              </a:prstGeom>
              <a:solidFill>
                <a:srgbClr val="BAB8E0"/>
              </a:solidFill>
              <a:ln w="9525" algn="ctr">
                <a:noFill/>
                <a:round/>
                <a:headEnd/>
                <a:tailEnd/>
              </a:ln>
            </p:spPr>
            <p:txBody>
              <a:bodyPr lIns="23332" tIns="23332" rIns="23332" bIns="23332" anchor="ctr">
                <a:spAutoFit/>
              </a:bodyPr>
              <a:lstStyle/>
              <a:p>
                <a:pPr algn="ctr" defTabSz="1279525"/>
                <a:r>
                  <a:rPr lang="en-US" sz="1500" b="1" dirty="0" smtClean="0"/>
                  <a:t>Case Studies</a:t>
                </a:r>
                <a:endParaRPr lang="en-US" sz="1500" b="1" dirty="0"/>
              </a:p>
            </p:txBody>
          </p:sp>
        </p:grpSp>
        <p:sp>
          <p:nvSpPr>
            <p:cNvPr id="93" name="Text Box 234"/>
            <p:cNvSpPr txBox="1">
              <a:spLocks noChangeArrowheads="1"/>
            </p:cNvSpPr>
            <p:nvPr/>
          </p:nvSpPr>
          <p:spPr bwMode="auto">
            <a:xfrm>
              <a:off x="7740010" y="1774849"/>
              <a:ext cx="2183213" cy="4093428"/>
            </a:xfrm>
            <a:prstGeom prst="rect">
              <a:avLst/>
            </a:prstGeom>
            <a:noFill/>
            <a:ln w="9525">
              <a:noFill/>
              <a:miter lim="800000"/>
              <a:headEnd/>
              <a:tailEnd/>
            </a:ln>
          </p:spPr>
          <p:txBody>
            <a:bodyPr lIns="0" tIns="0" rIns="0" bIns="0">
              <a:spAutoFit/>
            </a:bodyPr>
            <a:lstStyle/>
            <a:p>
              <a:pPr algn="just" defTabSz="1279525">
                <a:spcAft>
                  <a:spcPts val="0"/>
                </a:spcAft>
              </a:pPr>
              <a:r>
                <a:rPr lang="en-NZ" sz="800" dirty="0" smtClean="0"/>
                <a:t>Included here are a few examples of the work generated by the students undertaking this module.</a:t>
              </a:r>
            </a:p>
            <a:p>
              <a:pPr algn="just" defTabSz="1279525">
                <a:spcAft>
                  <a:spcPts val="0"/>
                </a:spcAft>
              </a:pPr>
              <a:endParaRPr lang="en-NZ" sz="600" dirty="0"/>
            </a:p>
            <a:p>
              <a:pPr algn="just" defTabSz="1279525">
                <a:spcAft>
                  <a:spcPts val="0"/>
                </a:spcAft>
              </a:pPr>
              <a:r>
                <a:rPr lang="en-NZ" sz="800" dirty="0" smtClean="0"/>
                <a:t>Student A: A new teacher of AS –Level Law.</a:t>
              </a:r>
            </a:p>
            <a:p>
              <a:pPr algn="just" defTabSz="1279525">
                <a:spcAft>
                  <a:spcPts val="0"/>
                </a:spcAft>
              </a:pPr>
              <a:r>
                <a:rPr lang="en-NZ" sz="800" u="sng" dirty="0" smtClean="0"/>
                <a:t>Role play and mock </a:t>
              </a:r>
              <a:r>
                <a:rPr lang="en-NZ" sz="800" u="sng" dirty="0" smtClean="0"/>
                <a:t>trials</a:t>
              </a:r>
              <a:r>
                <a:rPr lang="en-NZ" sz="800" u="sng" dirty="0" smtClean="0"/>
                <a:t>. </a:t>
              </a:r>
            </a:p>
            <a:p>
              <a:pPr algn="just" defTabSz="1279525">
                <a:spcAft>
                  <a:spcPts val="0"/>
                </a:spcAft>
              </a:pPr>
              <a:r>
                <a:rPr lang="en-NZ" sz="800" dirty="0" smtClean="0"/>
                <a:t>A new experience for the students and a way of </a:t>
              </a:r>
              <a:r>
                <a:rPr lang="en-NZ" sz="800" dirty="0" smtClean="0"/>
                <a:t>bringing </a:t>
              </a:r>
              <a:r>
                <a:rPr lang="en-NZ" sz="800" dirty="0" smtClean="0"/>
                <a:t>the subject content to life.  Innovative to the student because she had not tried it in her teaching before.  Evaluation reports higher  level of student engagement with the content of the session.</a:t>
              </a:r>
            </a:p>
            <a:p>
              <a:pPr algn="just" defTabSz="1279525">
                <a:spcAft>
                  <a:spcPts val="0"/>
                </a:spcAft>
              </a:pPr>
              <a:endParaRPr lang="en-NZ" sz="600" dirty="0"/>
            </a:p>
            <a:p>
              <a:pPr algn="just" defTabSz="1279525">
                <a:spcAft>
                  <a:spcPts val="0"/>
                </a:spcAft>
              </a:pPr>
              <a:r>
                <a:rPr lang="en-NZ" sz="800" dirty="0" smtClean="0"/>
                <a:t>Student B: A new teacher of AS-Level Business Studies.</a:t>
              </a:r>
            </a:p>
            <a:p>
              <a:pPr defTabSz="1279525">
                <a:spcAft>
                  <a:spcPts val="0"/>
                </a:spcAft>
              </a:pPr>
              <a:r>
                <a:rPr lang="en-NZ" sz="800" u="sng" dirty="0" smtClean="0"/>
                <a:t>Self assessment as a tool for producing a personalised revision guide.</a:t>
              </a:r>
              <a:endParaRPr lang="en-NZ" sz="800" dirty="0"/>
            </a:p>
            <a:p>
              <a:pPr algn="just" defTabSz="1279525">
                <a:spcAft>
                  <a:spcPts val="0"/>
                </a:spcAft>
              </a:pPr>
              <a:r>
                <a:rPr lang="en-NZ" sz="800" dirty="0" smtClean="0"/>
                <a:t>Students reviewed results from an assessment and identified areas for improvement.  These were discussed with their peers and an individual revision guide for exam preparation was created.  Students were empowered to assess their own work and make decisions about their own development.</a:t>
              </a:r>
            </a:p>
            <a:p>
              <a:pPr algn="just" defTabSz="1279525">
                <a:spcAft>
                  <a:spcPts val="0"/>
                </a:spcAft>
              </a:pPr>
              <a:endParaRPr lang="en-NZ" sz="600" dirty="0"/>
            </a:p>
            <a:p>
              <a:pPr algn="just" defTabSz="1279525">
                <a:spcAft>
                  <a:spcPts val="0"/>
                </a:spcAft>
              </a:pPr>
              <a:r>
                <a:rPr lang="en-NZ" sz="800" dirty="0" smtClean="0"/>
                <a:t>Student C: A new teacher of A2 Religious Studies.</a:t>
              </a:r>
            </a:p>
            <a:p>
              <a:pPr algn="just" defTabSz="1279525">
                <a:spcAft>
                  <a:spcPts val="0"/>
                </a:spcAft>
              </a:pPr>
              <a:r>
                <a:rPr lang="en-NZ" sz="800" dirty="0" smtClean="0"/>
                <a:t>‘</a:t>
              </a:r>
              <a:r>
                <a:rPr lang="en-NZ" sz="800" u="sng" dirty="0" smtClean="0"/>
                <a:t>Ghost Hunting’ field trip.</a:t>
              </a:r>
            </a:p>
            <a:p>
              <a:pPr algn="just" defTabSz="1279525">
                <a:spcAft>
                  <a:spcPts val="0"/>
                </a:spcAft>
              </a:pPr>
              <a:r>
                <a:rPr lang="en-NZ" sz="800" dirty="0" smtClean="0"/>
                <a:t>An idea focusing on the experience the students had on a field trip – a ghost walk run by a tourism company.  Students related their experiences to modules in their programme of study. An unusual approach to the subject content.</a:t>
              </a:r>
              <a:endParaRPr lang="en-NZ" sz="800" dirty="0"/>
            </a:p>
          </p:txBody>
        </p:sp>
      </p:grpSp>
      <p:sp>
        <p:nvSpPr>
          <p:cNvPr id="62" name="Text Box 234"/>
          <p:cNvSpPr txBox="1">
            <a:spLocks noChangeArrowheads="1"/>
          </p:cNvSpPr>
          <p:nvPr/>
        </p:nvSpPr>
        <p:spPr bwMode="auto">
          <a:xfrm>
            <a:off x="231041" y="1727463"/>
            <a:ext cx="2183213" cy="4062651"/>
          </a:xfrm>
          <a:prstGeom prst="rect">
            <a:avLst/>
          </a:prstGeom>
          <a:noFill/>
          <a:ln w="9525">
            <a:noFill/>
            <a:miter lim="800000"/>
            <a:headEnd/>
            <a:tailEnd/>
          </a:ln>
        </p:spPr>
        <p:txBody>
          <a:bodyPr lIns="0" tIns="0" rIns="0" bIns="0">
            <a:spAutoFit/>
          </a:bodyPr>
          <a:lstStyle/>
          <a:p>
            <a:pPr algn="just" defTabSz="1279525">
              <a:spcAft>
                <a:spcPts val="0"/>
              </a:spcAft>
            </a:pPr>
            <a:r>
              <a:rPr lang="en-GB" sz="800" dirty="0" smtClean="0"/>
              <a:t>This research examines the effectiveness of a module in a PGCE (PcET) programme entitled ‘Innovation and the Teacher’.  The module aims to promote innovation in both generic and subject specific pedagogies. It also endeavours to share best practice by means of a written case study that is disseminated via an exposition.</a:t>
            </a:r>
          </a:p>
          <a:p>
            <a:pPr algn="just" defTabSz="1279525">
              <a:spcAft>
                <a:spcPts val="0"/>
              </a:spcAft>
            </a:pPr>
            <a:endParaRPr lang="en-GB" sz="800" dirty="0" smtClean="0"/>
          </a:p>
          <a:p>
            <a:pPr algn="just" defTabSz="1279525">
              <a:spcAft>
                <a:spcPts val="0"/>
              </a:spcAft>
            </a:pPr>
            <a:r>
              <a:rPr lang="en-NZ" sz="800" dirty="0" smtClean="0"/>
              <a:t>There is a requirement, in our view, in initial teacher training (ITT) for the tutors of the  programmes to model best practice. Thomas and Pring (2004) note that modelling such practice is a key factor in influencing and encouraging student teachers to develop, taking account of experiences and new knowledge.  </a:t>
            </a:r>
          </a:p>
          <a:p>
            <a:pPr algn="just" defTabSz="1279525">
              <a:spcAft>
                <a:spcPts val="0"/>
              </a:spcAft>
            </a:pPr>
            <a:endParaRPr lang="en-NZ" sz="800" dirty="0"/>
          </a:p>
          <a:p>
            <a:pPr algn="just" defTabSz="1279525">
              <a:spcAft>
                <a:spcPts val="0"/>
              </a:spcAft>
            </a:pPr>
            <a:r>
              <a:rPr lang="en-NZ" sz="800" dirty="0" smtClean="0"/>
              <a:t>As ITT teachers we aim to be innovative and creative in our work, thereby requiring (via modelling) student teachers to challenge and develop their own teaching.  We suggest that student </a:t>
            </a:r>
            <a:r>
              <a:rPr lang="en-NZ" sz="800" dirty="0" smtClean="0"/>
              <a:t>teachers, </a:t>
            </a:r>
            <a:r>
              <a:rPr lang="en-NZ" sz="800" dirty="0" smtClean="0"/>
              <a:t>by being challenged to </a:t>
            </a:r>
            <a:r>
              <a:rPr lang="en-NZ" sz="800" dirty="0" smtClean="0"/>
              <a:t>undertake </a:t>
            </a:r>
            <a:r>
              <a:rPr lang="en-NZ" sz="800" dirty="0" smtClean="0"/>
              <a:t>an innovative approach, at an appropriate stage in our programme, can </a:t>
            </a:r>
            <a:r>
              <a:rPr lang="en-NZ" sz="800" dirty="0" smtClean="0"/>
              <a:t>increase </a:t>
            </a:r>
            <a:r>
              <a:rPr lang="en-NZ" sz="800" dirty="0" smtClean="0"/>
              <a:t>and deepen their skills.  The challenge is ‘would more learning take place if you taught differently?’  Students begin to answer this question by considering their own learning in the ITT sessions.</a:t>
            </a:r>
          </a:p>
          <a:p>
            <a:pPr algn="just" defTabSz="1279525">
              <a:spcAft>
                <a:spcPts val="0"/>
              </a:spcAft>
            </a:pPr>
            <a:endParaRPr lang="en-NZ" sz="800" dirty="0"/>
          </a:p>
          <a:p>
            <a:pPr algn="just" defTabSz="1279525">
              <a:spcAft>
                <a:spcPts val="0"/>
              </a:spcAft>
            </a:pPr>
            <a:r>
              <a:rPr lang="en-NZ" sz="800" dirty="0" smtClean="0"/>
              <a:t>The subsequent challenge is for them to be creative and innovative in a session(s) of their own.  </a:t>
            </a:r>
            <a:endParaRPr lang="en-NZ" sz="800" dirty="0"/>
          </a:p>
        </p:txBody>
      </p:sp>
      <p:sp>
        <p:nvSpPr>
          <p:cNvPr id="64" name="Text Box 234"/>
          <p:cNvSpPr txBox="1">
            <a:spLocks noChangeArrowheads="1"/>
          </p:cNvSpPr>
          <p:nvPr/>
        </p:nvSpPr>
        <p:spPr bwMode="auto">
          <a:xfrm>
            <a:off x="7840272" y="6350262"/>
            <a:ext cx="4690395" cy="2708434"/>
          </a:xfrm>
          <a:prstGeom prst="rect">
            <a:avLst/>
          </a:prstGeom>
          <a:noFill/>
          <a:ln w="9525">
            <a:noFill/>
            <a:miter lim="800000"/>
            <a:headEnd/>
            <a:tailEnd/>
          </a:ln>
        </p:spPr>
        <p:txBody>
          <a:bodyPr wrap="square" lIns="0" tIns="0" rIns="0" bIns="0">
            <a:spAutoFit/>
          </a:bodyPr>
          <a:lstStyle/>
          <a:p>
            <a:pPr algn="just" defTabSz="1279525">
              <a:spcAft>
                <a:spcPts val="0"/>
              </a:spcAft>
            </a:pPr>
            <a:r>
              <a:rPr lang="en-NZ" sz="800" dirty="0" smtClean="0"/>
              <a:t>This small-scale study has examined the effectiveness of the ‘Innovation and the Teacher’ module undertaken as part of a PGCE (PcET) programme. </a:t>
            </a:r>
          </a:p>
          <a:p>
            <a:pPr algn="just" defTabSz="1279525">
              <a:spcAft>
                <a:spcPts val="0"/>
              </a:spcAft>
            </a:pPr>
            <a:endParaRPr lang="en-NZ" sz="800" dirty="0" smtClean="0"/>
          </a:p>
          <a:p>
            <a:pPr algn="just" defTabSz="1279525">
              <a:spcAft>
                <a:spcPts val="0"/>
              </a:spcAft>
            </a:pPr>
            <a:r>
              <a:rPr lang="en-NZ" sz="800" dirty="0" smtClean="0"/>
              <a:t>Chi squared tests were conducted on the data (n=35) for the following null hypotheses:</a:t>
            </a:r>
          </a:p>
          <a:p>
            <a:pPr algn="ctr" defTabSz="1279525">
              <a:spcAft>
                <a:spcPts val="0"/>
              </a:spcAft>
            </a:pPr>
            <a:r>
              <a:rPr lang="en-NZ" sz="800" i="1" dirty="0" err="1" smtClean="0"/>
              <a:t>H</a:t>
            </a:r>
            <a:r>
              <a:rPr lang="en-NZ" sz="800" i="1" baseline="-25000" dirty="0" err="1" smtClean="0"/>
              <a:t>o</a:t>
            </a:r>
            <a:r>
              <a:rPr lang="en-NZ" sz="800" i="1" baseline="-25000" dirty="0" smtClean="0"/>
              <a:t>  </a:t>
            </a:r>
            <a:r>
              <a:rPr lang="en-NZ" sz="800" i="1" dirty="0" smtClean="0"/>
              <a:t>No statistical relationship existed between x and y</a:t>
            </a:r>
          </a:p>
          <a:p>
            <a:pPr algn="ctr" defTabSz="1279525">
              <a:spcAft>
                <a:spcPts val="0"/>
              </a:spcAft>
            </a:pPr>
            <a:endParaRPr lang="en-NZ" sz="800" dirty="0" smtClean="0"/>
          </a:p>
          <a:p>
            <a:pPr marL="179388" indent="-179388" algn="just" defTabSz="1279525">
              <a:spcAft>
                <a:spcPts val="0"/>
              </a:spcAft>
              <a:buFont typeface="Arial" pitchFamily="34" charset="0"/>
              <a:buChar char="•"/>
            </a:pPr>
            <a:r>
              <a:rPr lang="en-NZ" sz="800" dirty="0" smtClean="0"/>
              <a:t>Subject taught (</a:t>
            </a:r>
            <a:r>
              <a:rPr lang="en-NZ" sz="800" dirty="0" err="1" smtClean="0"/>
              <a:t>Biglan</a:t>
            </a:r>
            <a:r>
              <a:rPr lang="en-NZ" sz="800" dirty="0" smtClean="0"/>
              <a:t> (1973) categories) and the use of technology (accept H</a:t>
            </a:r>
            <a:r>
              <a:rPr lang="en-NZ" sz="800" baseline="-25000" dirty="0" smtClean="0"/>
              <a:t>o</a:t>
            </a:r>
            <a:r>
              <a:rPr lang="en-NZ" sz="800" dirty="0" smtClean="0"/>
              <a:t> - no relationship)</a:t>
            </a:r>
          </a:p>
          <a:p>
            <a:pPr marL="179388" indent="-179388" algn="just" defTabSz="1279525">
              <a:spcAft>
                <a:spcPts val="0"/>
              </a:spcAft>
              <a:buFont typeface="Arial" pitchFamily="34" charset="0"/>
              <a:buChar char="•"/>
            </a:pPr>
            <a:r>
              <a:rPr lang="en-NZ" sz="800" dirty="0" smtClean="0"/>
              <a:t>Subject taught and the degree of innovation (reject  </a:t>
            </a:r>
            <a:r>
              <a:rPr lang="en-NZ" sz="800" dirty="0" err="1" smtClean="0"/>
              <a:t>H</a:t>
            </a:r>
            <a:r>
              <a:rPr lang="en-NZ" sz="800" baseline="-25000" dirty="0" err="1" smtClean="0"/>
              <a:t>o</a:t>
            </a:r>
            <a:r>
              <a:rPr lang="en-NZ" sz="800" baseline="-25000" dirty="0" smtClean="0"/>
              <a:t> </a:t>
            </a:r>
            <a:r>
              <a:rPr lang="en-NZ" sz="800" dirty="0" smtClean="0"/>
              <a:t> - statistical relationship) *</a:t>
            </a:r>
            <a:endParaRPr lang="en-NZ" sz="800" dirty="0"/>
          </a:p>
          <a:p>
            <a:pPr marL="179388" indent="-179388" algn="just" defTabSz="1279525">
              <a:spcAft>
                <a:spcPts val="0"/>
              </a:spcAft>
              <a:buFont typeface="Arial" pitchFamily="34" charset="0"/>
              <a:buChar char="•"/>
            </a:pPr>
            <a:r>
              <a:rPr lang="en-NZ" sz="800" dirty="0" smtClean="0"/>
              <a:t>Subject taught and originality (accept </a:t>
            </a:r>
            <a:r>
              <a:rPr lang="en-NZ" sz="800" dirty="0" err="1" smtClean="0"/>
              <a:t>H</a:t>
            </a:r>
            <a:r>
              <a:rPr lang="en-NZ" sz="800" baseline="-25000" dirty="0" err="1" smtClean="0"/>
              <a:t>o</a:t>
            </a:r>
            <a:r>
              <a:rPr lang="en-NZ" sz="800" dirty="0"/>
              <a:t> - no relationship)</a:t>
            </a:r>
            <a:endParaRPr lang="en-NZ" sz="800" dirty="0" smtClean="0"/>
          </a:p>
          <a:p>
            <a:pPr marL="179388" indent="-179388" algn="just" defTabSz="1279525">
              <a:spcAft>
                <a:spcPts val="0"/>
              </a:spcAft>
              <a:buFont typeface="Arial" pitchFamily="34" charset="0"/>
              <a:buChar char="•"/>
            </a:pPr>
            <a:r>
              <a:rPr lang="en-NZ" sz="800" dirty="0" smtClean="0"/>
              <a:t>Subject taught and the effectiveness of the idea (reject  H</a:t>
            </a:r>
            <a:r>
              <a:rPr lang="en-NZ" sz="800" baseline="-25000" dirty="0" smtClean="0"/>
              <a:t>o </a:t>
            </a:r>
            <a:r>
              <a:rPr lang="en-NZ" sz="800" dirty="0" smtClean="0"/>
              <a:t> statistical relationship)*</a:t>
            </a:r>
          </a:p>
          <a:p>
            <a:pPr marL="179388" indent="-179388" algn="just" defTabSz="1279525">
              <a:spcAft>
                <a:spcPts val="0"/>
              </a:spcAft>
              <a:buFont typeface="Arial" pitchFamily="34" charset="0"/>
              <a:buChar char="•"/>
            </a:pPr>
            <a:r>
              <a:rPr lang="en-NZ" sz="800" dirty="0" smtClean="0"/>
              <a:t>Use of technology and the degree of innovativeness (accept H</a:t>
            </a:r>
            <a:r>
              <a:rPr lang="en-NZ" sz="800" baseline="-25000" dirty="0" smtClean="0"/>
              <a:t>o</a:t>
            </a:r>
            <a:r>
              <a:rPr lang="en-NZ" sz="800" dirty="0" smtClean="0"/>
              <a:t> - no relationship)</a:t>
            </a:r>
          </a:p>
          <a:p>
            <a:pPr marL="179388" indent="-179388" algn="just" defTabSz="1279525">
              <a:spcAft>
                <a:spcPts val="0"/>
              </a:spcAft>
              <a:buFont typeface="Arial" pitchFamily="34" charset="0"/>
              <a:buChar char="•"/>
            </a:pPr>
            <a:r>
              <a:rPr lang="en-NZ" sz="800" dirty="0" smtClean="0"/>
              <a:t>Use of technology and originality (reject  </a:t>
            </a:r>
            <a:r>
              <a:rPr lang="en-NZ" sz="800" dirty="0" err="1" smtClean="0"/>
              <a:t>H</a:t>
            </a:r>
            <a:r>
              <a:rPr lang="en-NZ" sz="800" baseline="-25000" dirty="0" err="1" smtClean="0"/>
              <a:t>o</a:t>
            </a:r>
            <a:r>
              <a:rPr lang="en-NZ" sz="800" baseline="-25000" dirty="0" smtClean="0"/>
              <a:t> </a:t>
            </a:r>
            <a:r>
              <a:rPr lang="en-NZ" sz="800" dirty="0" smtClean="0"/>
              <a:t> - statistical relationship) *</a:t>
            </a:r>
          </a:p>
          <a:p>
            <a:pPr marL="179388" indent="-179388" algn="just" defTabSz="1279525">
              <a:spcAft>
                <a:spcPts val="0"/>
              </a:spcAft>
              <a:buFont typeface="Arial" pitchFamily="34" charset="0"/>
              <a:buChar char="•"/>
            </a:pPr>
            <a:r>
              <a:rPr lang="en-NZ" sz="800" dirty="0" smtClean="0"/>
              <a:t>Use of technology and the effectiveness of the idea (accept H</a:t>
            </a:r>
            <a:r>
              <a:rPr lang="en-NZ" sz="800" baseline="-25000" dirty="0" smtClean="0"/>
              <a:t>o</a:t>
            </a:r>
            <a:r>
              <a:rPr lang="en-NZ" sz="800" dirty="0" smtClean="0"/>
              <a:t> - no relationship)</a:t>
            </a:r>
          </a:p>
          <a:p>
            <a:pPr marL="179388" indent="-179388" algn="just" defTabSz="1279525">
              <a:spcAft>
                <a:spcPts val="0"/>
              </a:spcAft>
              <a:buFont typeface="Arial" pitchFamily="34" charset="0"/>
              <a:buChar char="•"/>
            </a:pPr>
            <a:r>
              <a:rPr lang="en-NZ" sz="800" dirty="0"/>
              <a:t>D</a:t>
            </a:r>
            <a:r>
              <a:rPr lang="en-NZ" sz="800" dirty="0" smtClean="0"/>
              <a:t>egree of innovativeness and originality (reject  </a:t>
            </a:r>
            <a:r>
              <a:rPr lang="en-NZ" sz="800" dirty="0" err="1" smtClean="0"/>
              <a:t>H</a:t>
            </a:r>
            <a:r>
              <a:rPr lang="en-NZ" sz="800" baseline="-25000" dirty="0" err="1" smtClean="0"/>
              <a:t>o</a:t>
            </a:r>
            <a:r>
              <a:rPr lang="en-NZ" sz="800" baseline="-25000" dirty="0" smtClean="0"/>
              <a:t> </a:t>
            </a:r>
            <a:r>
              <a:rPr lang="en-NZ" sz="800" dirty="0" smtClean="0"/>
              <a:t> - statistical relationship)</a:t>
            </a:r>
          </a:p>
          <a:p>
            <a:pPr marL="179388" indent="-179388" algn="just" defTabSz="1279525">
              <a:spcAft>
                <a:spcPts val="0"/>
              </a:spcAft>
              <a:buFont typeface="Arial" pitchFamily="34" charset="0"/>
              <a:buChar char="•"/>
            </a:pPr>
            <a:r>
              <a:rPr lang="en-NZ" sz="800" dirty="0"/>
              <a:t>D</a:t>
            </a:r>
            <a:r>
              <a:rPr lang="en-NZ" sz="800" dirty="0" smtClean="0"/>
              <a:t>egree of innovativeness and the effectiveness of the idea (reject  </a:t>
            </a:r>
            <a:r>
              <a:rPr lang="en-NZ" sz="800" dirty="0" err="1" smtClean="0"/>
              <a:t>H</a:t>
            </a:r>
            <a:r>
              <a:rPr lang="en-NZ" sz="800" baseline="-25000" dirty="0" err="1" smtClean="0"/>
              <a:t>o</a:t>
            </a:r>
            <a:r>
              <a:rPr lang="en-NZ" sz="800" baseline="-25000" dirty="0" smtClean="0"/>
              <a:t> </a:t>
            </a:r>
            <a:r>
              <a:rPr lang="en-NZ" sz="800" dirty="0" smtClean="0"/>
              <a:t> - statistical relationship)*</a:t>
            </a:r>
          </a:p>
          <a:p>
            <a:pPr marL="179388" indent="-179388" algn="just" defTabSz="1279525">
              <a:spcAft>
                <a:spcPts val="0"/>
              </a:spcAft>
              <a:buFont typeface="Arial" pitchFamily="34" charset="0"/>
              <a:buChar char="•"/>
            </a:pPr>
            <a:r>
              <a:rPr lang="en-NZ" sz="800" dirty="0" smtClean="0"/>
              <a:t>Originality and the effectiveness of the idea (reject  H</a:t>
            </a:r>
            <a:r>
              <a:rPr lang="en-NZ" sz="800" baseline="-25000" dirty="0" smtClean="0"/>
              <a:t>o </a:t>
            </a:r>
            <a:r>
              <a:rPr lang="en-NZ" sz="800" dirty="0" smtClean="0"/>
              <a:t> statistical relationship)</a:t>
            </a:r>
          </a:p>
          <a:p>
            <a:pPr algn="just" defTabSz="1279525">
              <a:spcAft>
                <a:spcPts val="0"/>
              </a:spcAft>
              <a:buFont typeface="Arial" pitchFamily="34" charset="0"/>
              <a:buChar char="•"/>
            </a:pPr>
            <a:endParaRPr lang="en-NZ" sz="800" dirty="0" smtClean="0"/>
          </a:p>
          <a:p>
            <a:pPr algn="just" defTabSz="1279525">
              <a:spcAft>
                <a:spcPts val="0"/>
              </a:spcAft>
            </a:pPr>
            <a:r>
              <a:rPr lang="en-NZ" sz="800" dirty="0"/>
              <a:t>The results from the study </a:t>
            </a:r>
            <a:r>
              <a:rPr lang="en-NZ" sz="800" dirty="0" smtClean="0"/>
              <a:t>suggest that these aspect of our </a:t>
            </a:r>
            <a:r>
              <a:rPr lang="en-NZ" sz="800" dirty="0" err="1" smtClean="0"/>
              <a:t>codings</a:t>
            </a:r>
            <a:r>
              <a:rPr lang="en-NZ" sz="800" dirty="0" smtClean="0"/>
              <a:t> are related; subject taught and degree of innovation, subject taught and effectiveness of the innovation, use of technology and originality, degree of innovativeness and effectiveness.</a:t>
            </a:r>
          </a:p>
          <a:p>
            <a:pPr algn="just" defTabSz="1279525">
              <a:spcAft>
                <a:spcPts val="0"/>
              </a:spcAft>
            </a:pPr>
            <a:endParaRPr lang="en-NZ" sz="800" dirty="0"/>
          </a:p>
          <a:p>
            <a:pPr algn="just" defTabSz="1279525">
              <a:spcAft>
                <a:spcPts val="0"/>
              </a:spcAft>
            </a:pPr>
            <a:r>
              <a:rPr lang="en-NZ" sz="800" dirty="0" smtClean="0"/>
              <a:t>We hope to explore the possible nature of these relationships in further </a:t>
            </a:r>
            <a:r>
              <a:rPr lang="en-NZ" sz="800" smtClean="0"/>
              <a:t>work.</a:t>
            </a:r>
            <a:endParaRPr lang="en-NZ" sz="800" dirty="0" smtClean="0"/>
          </a:p>
        </p:txBody>
      </p:sp>
      <p:sp>
        <p:nvSpPr>
          <p:cNvPr id="65" name="Text Box 234"/>
          <p:cNvSpPr txBox="1">
            <a:spLocks noChangeArrowheads="1"/>
          </p:cNvSpPr>
          <p:nvPr/>
        </p:nvSpPr>
        <p:spPr bwMode="auto">
          <a:xfrm>
            <a:off x="225779" y="6350262"/>
            <a:ext cx="4707466" cy="1538883"/>
          </a:xfrm>
          <a:prstGeom prst="rect">
            <a:avLst/>
          </a:prstGeom>
          <a:noFill/>
          <a:ln w="9525">
            <a:noFill/>
            <a:miter lim="800000"/>
            <a:headEnd/>
            <a:tailEnd/>
          </a:ln>
        </p:spPr>
        <p:txBody>
          <a:bodyPr wrap="square" lIns="0" tIns="0" rIns="0" bIns="0">
            <a:spAutoFit/>
          </a:bodyPr>
          <a:lstStyle/>
          <a:p>
            <a:pPr algn="just" defTabSz="1279525">
              <a:spcAft>
                <a:spcPts val="0"/>
              </a:spcAft>
            </a:pPr>
            <a:r>
              <a:rPr lang="en-GB" sz="800" dirty="0" smtClean="0"/>
              <a:t>The data collection for this small-scale study is drawn from a number of student case studies (n=35) analysed against a set of criteria developed from Cropley’s (2001) work in </a:t>
            </a:r>
            <a:r>
              <a:rPr lang="en-GB" sz="800" i="1" dirty="0" smtClean="0"/>
              <a:t>Creativity in Education.</a:t>
            </a:r>
            <a:r>
              <a:rPr lang="en-GB" sz="800" dirty="0" smtClean="0"/>
              <a:t>   A sample of the case studies were read and then </a:t>
            </a:r>
            <a:r>
              <a:rPr lang="en-GB" sz="800" dirty="0" err="1" smtClean="0"/>
              <a:t>codings</a:t>
            </a:r>
            <a:r>
              <a:rPr lang="en-GB" sz="800" dirty="0" smtClean="0"/>
              <a:t> agreed between the two researchers. Using a grading system the written case studies were analysed against the following criteria:</a:t>
            </a:r>
          </a:p>
          <a:p>
            <a:pPr algn="just" defTabSz="1279525">
              <a:spcAft>
                <a:spcPts val="0"/>
              </a:spcAft>
            </a:pPr>
            <a:endParaRPr lang="en-GB" sz="200" dirty="0" smtClean="0"/>
          </a:p>
          <a:p>
            <a:pPr marL="180975" indent="-180975" algn="just" defTabSz="1279525">
              <a:spcAft>
                <a:spcPts val="0"/>
              </a:spcAft>
              <a:buFont typeface="Arial" pitchFamily="34" charset="0"/>
              <a:buChar char="•"/>
              <a:tabLst>
                <a:tab pos="361950" algn="l"/>
              </a:tabLst>
            </a:pPr>
            <a:r>
              <a:rPr lang="en-GB" sz="800" dirty="0" smtClean="0"/>
              <a:t>Use of technology (1-central to project, 2-supports the innovation, 3-not utilised) </a:t>
            </a:r>
          </a:p>
          <a:p>
            <a:pPr marL="180975" indent="-180975" algn="just" defTabSz="1279525">
              <a:spcAft>
                <a:spcPts val="0"/>
              </a:spcAft>
              <a:buFont typeface="Arial" pitchFamily="34" charset="0"/>
              <a:buChar char="•"/>
              <a:tabLst>
                <a:tab pos="361950" algn="l"/>
              </a:tabLst>
            </a:pPr>
            <a:r>
              <a:rPr lang="en-GB" sz="800" dirty="0" smtClean="0"/>
              <a:t>Degree of innovativeness (1-unique, </a:t>
            </a:r>
            <a:r>
              <a:rPr lang="en-GB" sz="800" dirty="0" smtClean="0"/>
              <a:t>2- in between</a:t>
            </a:r>
            <a:r>
              <a:rPr lang="en-GB" sz="800" dirty="0" smtClean="0"/>
              <a:t>, 3-innovative to individual)</a:t>
            </a:r>
          </a:p>
          <a:p>
            <a:pPr marL="180975" indent="-180975" algn="just" defTabSz="1279525">
              <a:spcAft>
                <a:spcPts val="0"/>
              </a:spcAft>
              <a:buFont typeface="Arial" pitchFamily="34" charset="0"/>
              <a:buChar char="•"/>
              <a:tabLst>
                <a:tab pos="361950" algn="l"/>
              </a:tabLst>
            </a:pPr>
            <a:r>
              <a:rPr lang="en-GB" sz="800" dirty="0" smtClean="0"/>
              <a:t>Originality (Only commented on if </a:t>
            </a:r>
            <a:r>
              <a:rPr lang="en-GB" sz="800" dirty="0" smtClean="0"/>
              <a:t> scored 1 </a:t>
            </a:r>
            <a:r>
              <a:rPr lang="en-GB" sz="800" dirty="0" smtClean="0"/>
              <a:t>or 2 in degree of innovativeness)</a:t>
            </a:r>
          </a:p>
          <a:p>
            <a:pPr marL="180975" indent="-180975" algn="just" defTabSz="1279525">
              <a:spcAft>
                <a:spcPts val="0"/>
              </a:spcAft>
              <a:buFont typeface="Arial" pitchFamily="34" charset="0"/>
              <a:buChar char="•"/>
              <a:tabLst>
                <a:tab pos="361950" algn="l"/>
              </a:tabLst>
            </a:pPr>
            <a:r>
              <a:rPr lang="en-GB" sz="800" dirty="0" smtClean="0"/>
              <a:t>Complexity and completeness of answer (1-very uncommon solution to issue, 2-uncommon, </a:t>
            </a:r>
            <a:r>
              <a:rPr lang="en-GB" sz="800" dirty="0" smtClean="0"/>
              <a:t>	3-common </a:t>
            </a:r>
            <a:r>
              <a:rPr lang="en-GB" sz="800" dirty="0" smtClean="0"/>
              <a:t>solution)</a:t>
            </a:r>
          </a:p>
          <a:p>
            <a:pPr marL="180975" indent="-180975" algn="just" defTabSz="1279525">
              <a:spcAft>
                <a:spcPts val="0"/>
              </a:spcAft>
              <a:buFont typeface="Arial" pitchFamily="34" charset="0"/>
              <a:buChar char="•"/>
              <a:tabLst>
                <a:tab pos="361950" algn="l"/>
              </a:tabLst>
            </a:pPr>
            <a:r>
              <a:rPr lang="en-GB" sz="800" dirty="0" smtClean="0"/>
              <a:t>Effectiveness (1-very effective solution developed, 2-effective solution, </a:t>
            </a:r>
            <a:r>
              <a:rPr lang="en-GB" sz="800" dirty="0" smtClean="0"/>
              <a:t>3-partially </a:t>
            </a:r>
            <a:r>
              <a:rPr lang="en-GB" sz="800" dirty="0" smtClean="0"/>
              <a:t>effective, </a:t>
            </a:r>
            <a:r>
              <a:rPr lang="en-GB" sz="800" dirty="0" smtClean="0"/>
              <a:t>	4-ineffective</a:t>
            </a:r>
            <a:r>
              <a:rPr lang="en-GB" sz="800" dirty="0" smtClean="0"/>
              <a:t>)</a:t>
            </a:r>
          </a:p>
          <a:p>
            <a:pPr algn="just" defTabSz="1279525">
              <a:spcAft>
                <a:spcPts val="0"/>
              </a:spcAft>
            </a:pPr>
            <a:endParaRPr lang="en-GB" sz="200" dirty="0" smtClean="0"/>
          </a:p>
          <a:p>
            <a:pPr algn="just" defTabSz="1279525">
              <a:spcAft>
                <a:spcPts val="0"/>
              </a:spcAft>
            </a:pPr>
            <a:r>
              <a:rPr lang="en-GB" sz="800" dirty="0" smtClean="0"/>
              <a:t>The data was tested (chi squared test) for its significance and the results can be seen opposite.</a:t>
            </a:r>
            <a:endParaRPr lang="en-NZ" sz="80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99474" y="7941495"/>
            <a:ext cx="2258894" cy="13149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685565" y="7946605"/>
            <a:ext cx="2185963" cy="131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1279525" rtl="0" eaLnBrk="1" fontAlgn="base" latinLnBrk="0" hangingPunct="1">
          <a:lnSpc>
            <a:spcPct val="100000"/>
          </a:lnSpc>
          <a:spcBef>
            <a:spcPct val="0"/>
          </a:spcBef>
          <a:spcAft>
            <a:spcPct val="0"/>
          </a:spcAft>
          <a:buClrTx/>
          <a:buSzTx/>
          <a:buFontTx/>
          <a:buNone/>
          <a:tabLst/>
          <a:defRPr kumimoji="0" lang="en-US" sz="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1279525" rtl="0" eaLnBrk="1" fontAlgn="base" latinLnBrk="0" hangingPunct="1">
          <a:lnSpc>
            <a:spcPct val="100000"/>
          </a:lnSpc>
          <a:spcBef>
            <a:spcPct val="0"/>
          </a:spcBef>
          <a:spcAft>
            <a:spcPct val="0"/>
          </a:spcAft>
          <a:buClrTx/>
          <a:buSzTx/>
          <a:buFontTx/>
          <a:buNone/>
          <a:tabLst/>
          <a:defRPr kumimoji="0" lang="en-US" sz="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3306</TotalTime>
  <Words>1692</Words>
  <Application>Microsoft Office PowerPoint</Application>
  <PresentationFormat>A3 Paper (297x420 mm)</PresentationFormat>
  <Paragraphs>99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Company>Georgetown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klemmd</dc:creator>
  <cp:lastModifiedBy>Sue Horder</cp:lastModifiedBy>
  <cp:revision>352</cp:revision>
  <cp:lastPrinted>2011-05-05T13:14:35Z</cp:lastPrinted>
  <dcterms:created xsi:type="dcterms:W3CDTF">2005-02-02T16:58:07Z</dcterms:created>
  <dcterms:modified xsi:type="dcterms:W3CDTF">2011-05-19T09:15:53Z</dcterms:modified>
</cp:coreProperties>
</file>