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</p:sldMasterIdLst>
  <p:notesMasterIdLst>
    <p:notesMasterId r:id="rId14"/>
  </p:notesMasterIdLst>
  <p:sldIdLst>
    <p:sldId id="272" r:id="rId2"/>
    <p:sldId id="257" r:id="rId3"/>
    <p:sldId id="259" r:id="rId4"/>
    <p:sldId id="271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2" autoAdjust="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17DE6-362A-4F30-9EC2-E30907157454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E0808-AE43-49FA-A64F-63C8AD926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2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E0808-AE43-49FA-A64F-63C8AD9260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92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not act like dumb ESL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E0808-AE43-49FA-A64F-63C8AD9260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01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E1A8E0-349E-4CAD-84B8-E2EDFEE1CF63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2E2BBC-40F3-41F0-9911-A94CC570CD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1A8E0-349E-4CAD-84B8-E2EDFEE1CF63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E2BBC-40F3-41F0-9911-A94CC570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FE1A8E0-349E-4CAD-84B8-E2EDFEE1CF63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2E2BBC-40F3-41F0-9911-A94CC570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1A8E0-349E-4CAD-84B8-E2EDFEE1CF63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E2BBC-40F3-41F0-9911-A94CC570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E1A8E0-349E-4CAD-84B8-E2EDFEE1CF63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C2E2BBC-40F3-41F0-9911-A94CC570CD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1A8E0-349E-4CAD-84B8-E2EDFEE1CF63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E2BBC-40F3-41F0-9911-A94CC570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1A8E0-349E-4CAD-84B8-E2EDFEE1CF63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E2BBC-40F3-41F0-9911-A94CC570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1A8E0-349E-4CAD-84B8-E2EDFEE1CF63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E2BBC-40F3-41F0-9911-A94CC570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E1A8E0-349E-4CAD-84B8-E2EDFEE1CF63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E2BBC-40F3-41F0-9911-A94CC570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1A8E0-349E-4CAD-84B8-E2EDFEE1CF63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E2BBC-40F3-41F0-9911-A94CC570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1A8E0-349E-4CAD-84B8-E2EDFEE1CF63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2E2BBC-40F3-41F0-9911-A94CC570CD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FE1A8E0-349E-4CAD-84B8-E2EDFEE1CF63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C2E2BBC-40F3-41F0-9911-A94CC570CD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951" y="23949"/>
            <a:ext cx="3067050" cy="1447800"/>
          </a:xfrm>
        </p:spPr>
      </p:pic>
      <p:pic>
        <p:nvPicPr>
          <p:cNvPr id="1026" name="Picture 2" descr="http://cdn-english.alshahid.net/wp-content/uploads/2010/05/som-in-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340995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3" y="30480"/>
            <a:ext cx="2667000" cy="1438515"/>
          </a:xfrm>
        </p:spPr>
      </p:pic>
      <p:sp>
        <p:nvSpPr>
          <p:cNvPr id="13" name="TextBox 12"/>
          <p:cNvSpPr txBox="1"/>
          <p:nvPr/>
        </p:nvSpPr>
        <p:spPr>
          <a:xfrm>
            <a:off x="685800" y="1600200"/>
            <a:ext cx="64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Beliefs and pedagogical practices of an ESL teacher: </a:t>
            </a:r>
          </a:p>
          <a:p>
            <a:pPr algn="ctr"/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attempt to negotiate respect and identity among students </a:t>
            </a:r>
          </a:p>
          <a:p>
            <a:pPr algn="ctr"/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limited formal schooling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0" y="4495800"/>
            <a:ext cx="38100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Sadaf Rauf </a:t>
            </a:r>
          </a:p>
          <a:p>
            <a:r>
              <a:rPr lang="en-US" dirty="0" smtClean="0"/>
              <a:t>University of Minnesota, USA</a:t>
            </a:r>
          </a:p>
          <a:p>
            <a:r>
              <a:rPr lang="en-US" dirty="0" smtClean="0"/>
              <a:t>University of the Punjab, Pakistan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249781"/>
              </p:ext>
            </p:extLst>
          </p:nvPr>
        </p:nvGraphicFramePr>
        <p:xfrm>
          <a:off x="685800" y="1819327"/>
          <a:ext cx="4800600" cy="4617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090"/>
                <a:gridCol w="451184"/>
                <a:gridCol w="3934326"/>
              </a:tblGrid>
              <a:tr h="713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</a:rPr>
                        <a:t>We are </a:t>
                      </a:r>
                      <a:r>
                        <a:rPr lang="en-US" sz="2000" dirty="0">
                          <a:effectLst/>
                        </a:rPr>
                        <a:t>waiting for you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13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Dakhsu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13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           (Hurry up/fast)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542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Abdul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No , no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dakhsu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  otherwise </a:t>
                      </a:r>
                      <a:r>
                        <a:rPr lang="en-US" sz="2000" dirty="0">
                          <a:effectLst/>
                        </a:rPr>
                        <a:t>xxx=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13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=I know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13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But I am just trying it how to spell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5715000" y="1828800"/>
            <a:ext cx="3200400" cy="457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I’m</a:t>
            </a:r>
            <a:r>
              <a:rPr lang="en-US" sz="2400" dirty="0">
                <a:solidFill>
                  <a:srgbClr val="00B0F0"/>
                </a:solidFill>
              </a:rPr>
              <a:t> giving a very important lesson</a:t>
            </a:r>
            <a:r>
              <a:rPr lang="en-US" sz="2400" dirty="0" smtClean="0">
                <a:solidFill>
                  <a:srgbClr val="00B0F0"/>
                </a:solidFill>
              </a:rPr>
              <a:t>”</a:t>
            </a:r>
          </a:p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(</a:t>
            </a:r>
            <a:r>
              <a:rPr lang="en-US" sz="2400" dirty="0">
                <a:solidFill>
                  <a:srgbClr val="00B0F0"/>
                </a:solidFill>
              </a:rPr>
              <a:t>Talmy, 2009, p.244) </a:t>
            </a:r>
            <a:endParaRPr lang="en-US" sz="2400" dirty="0" smtClean="0">
              <a:solidFill>
                <a:srgbClr val="00B0F0"/>
              </a:solidFill>
            </a:endParaRPr>
          </a:p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and </a:t>
            </a:r>
          </a:p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“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you are just sitting</a:t>
            </a:r>
            <a:r>
              <a:rPr lang="en-US" sz="2400" dirty="0" smtClean="0">
                <a:solidFill>
                  <a:srgbClr val="00B0F0"/>
                </a:solidFill>
              </a:rPr>
              <a:t>”</a:t>
            </a:r>
          </a:p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(</a:t>
            </a:r>
            <a:r>
              <a:rPr lang="en-US" sz="2400" dirty="0">
                <a:solidFill>
                  <a:srgbClr val="00B0F0"/>
                </a:solidFill>
              </a:rPr>
              <a:t>Talmy, 2009, p.243)</a:t>
            </a:r>
          </a:p>
          <a:p>
            <a:pPr algn="ctr"/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" y="838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My participant teacher</a:t>
            </a:r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38800" y="1161365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Bradley of Talmy(2009)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28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953000" y="740535"/>
            <a:ext cx="4041775" cy="639762"/>
          </a:xfrm>
        </p:spPr>
        <p:txBody>
          <a:bodyPr/>
          <a:lstStyle/>
          <a:p>
            <a:r>
              <a:rPr lang="en-US" dirty="0"/>
              <a:t>Mr. Bradley Talmy(2009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747348626"/>
              </p:ext>
            </p:extLst>
          </p:nvPr>
        </p:nvGraphicFramePr>
        <p:xfrm>
          <a:off x="228600" y="1447800"/>
          <a:ext cx="5410199" cy="521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524"/>
                <a:gridCol w="739114"/>
                <a:gridCol w="4352561"/>
              </a:tblGrid>
              <a:tr h="5737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23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And </a:t>
                      </a: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ladies and gentleman</a:t>
                      </a:r>
                      <a:r>
                        <a:rPr lang="en-US" sz="1800" dirty="0">
                          <a:effectLst/>
                        </a:rPr>
                        <a:t>!  </a:t>
                      </a: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please</a:t>
                      </a:r>
                      <a:r>
                        <a:rPr lang="en-US" sz="1800" dirty="0">
                          <a:effectLst/>
                        </a:rPr>
                        <a:t> make sure that you are doing this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5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24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Especially if you are twelve grader.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40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25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If you do not finish this you will </a:t>
                      </a:r>
                      <a:r>
                        <a:rPr lang="en-US" sz="1800" dirty="0" err="1">
                          <a:effectLst/>
                        </a:rPr>
                        <a:t>no:t</a:t>
                      </a:r>
                      <a:r>
                        <a:rPr lang="en-US" sz="1800" dirty="0">
                          <a:effectLst/>
                        </a:rPr>
                        <a:t>  graduate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5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26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I’m just telling you.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5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27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Ok!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5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28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Totally serious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40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29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Its a Minneapolis thing that’s why [we are working on this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737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Abdul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                                                              [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</a:rPr>
                        <a:t>XXXdo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 it quickly though ..man=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5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  <a:effectLst/>
                        </a:rPr>
                        <a:t>=I know I am going</a:t>
                      </a:r>
                      <a:endParaRPr lang="en-US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66" marR="455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82988"/>
            <a:ext cx="13335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82988"/>
            <a:ext cx="13335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28600" y="7620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 participant teacher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96000" y="1408332"/>
            <a:ext cx="2667000" cy="51448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“you are not paying attention. How dare you” </a:t>
            </a:r>
          </a:p>
          <a:p>
            <a:pPr algn="ctr"/>
            <a:r>
              <a:rPr lang="en-US" sz="2400" dirty="0">
                <a:solidFill>
                  <a:srgbClr val="00B0F0"/>
                </a:solidFill>
              </a:rPr>
              <a:t>(Talmy, 2009, p.245)</a:t>
            </a:r>
          </a:p>
          <a:p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1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0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&amp;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r>
              <a:rPr lang="en-US" sz="2000" dirty="0" smtClean="0"/>
              <a:t>This is as </a:t>
            </a:r>
            <a:r>
              <a:rPr lang="en-US" sz="2000" dirty="0"/>
              <a:t>a result of satisfactory identity negotiation that conversational interaction occurs which is accompanied with the feelings of being understood, valued, supported, and respected. This occurs despite all the existing intercultural differences. </a:t>
            </a:r>
            <a:r>
              <a:rPr lang="en-US" sz="2000" dirty="0" smtClean="0"/>
              <a:t>(</a:t>
            </a:r>
            <a:r>
              <a:rPr lang="en-US" sz="2000" dirty="0" err="1" smtClean="0"/>
              <a:t>Blackledge</a:t>
            </a:r>
            <a:r>
              <a:rPr lang="en-US" sz="2000" dirty="0" smtClean="0"/>
              <a:t> </a:t>
            </a:r>
            <a:r>
              <a:rPr lang="en-US" sz="2000" dirty="0"/>
              <a:t>&amp; </a:t>
            </a:r>
            <a:r>
              <a:rPr lang="en-US" sz="2000" dirty="0" err="1" smtClean="0"/>
              <a:t>Pavlenko</a:t>
            </a:r>
            <a:r>
              <a:rPr lang="en-US" sz="2000" dirty="0" smtClean="0"/>
              <a:t>, 2001</a:t>
            </a:r>
            <a:r>
              <a:rPr lang="en-US" sz="2000" dirty="0"/>
              <a:t>) </a:t>
            </a:r>
            <a:endParaRPr lang="en-US" sz="2000" dirty="0" smtClean="0"/>
          </a:p>
          <a:p>
            <a:r>
              <a:rPr lang="en-US" sz="2000" dirty="0" smtClean="0"/>
              <a:t>How my participant teacher positions herself</a:t>
            </a:r>
          </a:p>
          <a:p>
            <a:r>
              <a:rPr lang="en-US" sz="2000" dirty="0" smtClean="0"/>
              <a:t>Demonstrated personal involvement</a:t>
            </a:r>
          </a:p>
          <a:p>
            <a:r>
              <a:rPr lang="en-US" sz="2000" dirty="0" smtClean="0"/>
              <a:t>What does she earn as a result?</a:t>
            </a:r>
          </a:p>
          <a:p>
            <a:r>
              <a:rPr lang="en-US" sz="2000" dirty="0" smtClean="0"/>
              <a:t>It </a:t>
            </a:r>
            <a:r>
              <a:rPr lang="en-US" sz="2000" dirty="0"/>
              <a:t>is by the virtue of socializing of respect through successful communication of her supporting ideology and positive perception about her students that she created a discourse of mutual trust and respect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Language </a:t>
            </a:r>
            <a:r>
              <a:rPr lang="en-US" sz="2000" dirty="0"/>
              <a:t>ideologies, are context specific, and are subjected to the discourses that circulate within a certain institution or community</a:t>
            </a:r>
            <a:r>
              <a:rPr lang="en-US" sz="2000" dirty="0" smtClean="0"/>
              <a:t>. (Lo, 2009</a:t>
            </a:r>
            <a:r>
              <a:rPr lang="en-US" sz="2000" dirty="0"/>
              <a:t>)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96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Why LFS </a:t>
            </a:r>
            <a:r>
              <a:rPr lang="en-US" dirty="0" smtClean="0"/>
              <a:t>students?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Least </a:t>
            </a:r>
            <a:r>
              <a:rPr lang="en-US" dirty="0" smtClean="0"/>
              <a:t>Studied population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Vulnerable </a:t>
            </a:r>
            <a:r>
              <a:rPr lang="en-US" dirty="0" smtClean="0"/>
              <a:t>to Identity threats due </a:t>
            </a:r>
            <a:r>
              <a:rPr lang="en-US" dirty="0" smtClean="0"/>
              <a:t>to:</a:t>
            </a:r>
            <a:endParaRPr lang="en-US" dirty="0" smtClean="0"/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Limited Schooling</a:t>
            </a:r>
          </a:p>
          <a:p>
            <a:r>
              <a:rPr lang="en-US" dirty="0" smtClean="0"/>
              <a:t>Limited content knowledge</a:t>
            </a:r>
          </a:p>
          <a:p>
            <a:r>
              <a:rPr lang="en-US" dirty="0" smtClean="0"/>
              <a:t>Greater Exposure of the world</a:t>
            </a:r>
          </a:p>
          <a:p>
            <a:r>
              <a:rPr lang="en-US" dirty="0" smtClean="0"/>
              <a:t>Economic and social pressures</a:t>
            </a:r>
          </a:p>
        </p:txBody>
      </p:sp>
    </p:spTree>
    <p:extLst>
      <p:ext uri="{BB962C8B-B14F-4D97-AF65-F5344CB8AC3E}">
        <p14:creationId xmlns:p14="http://schemas.microsoft.com/office/powerpoint/2010/main" val="411149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746760"/>
          </a:xfrm>
        </p:spPr>
        <p:txBody>
          <a:bodyPr/>
          <a:lstStyle/>
          <a:p>
            <a:r>
              <a:rPr lang="en-US" dirty="0" smtClean="0"/>
              <a:t>Previous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7239000" cy="5312736"/>
          </a:xfrm>
        </p:spPr>
        <p:txBody>
          <a:bodyPr>
            <a:noAutofit/>
          </a:bodyPr>
          <a:lstStyle/>
          <a:p>
            <a:r>
              <a:rPr lang="en-US" sz="2000" dirty="0" smtClean="0"/>
              <a:t>“The socialization of respect is an important site for the study of power and control in the classroom because these practices of respect are a means by which social actors display deference to (lack of deference)the rights , obligations , and expectations linked to particular institutional roles in the classrooms, including right to control the activities of others” (Howard, 2004, p.4) </a:t>
            </a:r>
          </a:p>
          <a:p>
            <a:r>
              <a:rPr lang="en-US" sz="2000" dirty="0" smtClean="0"/>
              <a:t>disrespectful attitude can be interpreted as serious threat to individual’s identity whereas  good intention might foster better relationship. </a:t>
            </a:r>
            <a:r>
              <a:rPr lang="en-US" sz="2000" dirty="0" err="1" smtClean="0"/>
              <a:t>Bayley</a:t>
            </a:r>
            <a:r>
              <a:rPr lang="en-US" sz="2000" dirty="0" smtClean="0"/>
              <a:t> (1997) </a:t>
            </a:r>
          </a:p>
          <a:p>
            <a:r>
              <a:rPr lang="en-US" sz="2000" dirty="0" smtClean="0"/>
              <a:t> Transformative nature of Process of circulation of respect …. social actors create, recreate and transform the practices of respect and negotiate their multiple and complex identities (Howard, 2004). 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4425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7239000" cy="484632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Social </a:t>
            </a:r>
            <a:r>
              <a:rPr lang="en-US" sz="2800" dirty="0"/>
              <a:t>roles and relationships are linked through certain rights, obligations and </a:t>
            </a:r>
            <a:r>
              <a:rPr lang="en-US" sz="2800" dirty="0" smtClean="0"/>
              <a:t>expectations (Howard, 2004</a:t>
            </a:r>
            <a:r>
              <a:rPr lang="en-US" sz="2800" dirty="0"/>
              <a:t>) </a:t>
            </a:r>
          </a:p>
          <a:p>
            <a:endParaRPr lang="en-US" sz="2000" dirty="0"/>
          </a:p>
          <a:p>
            <a:r>
              <a:rPr lang="en-US" sz="2800" dirty="0" smtClean="0"/>
              <a:t>Strong </a:t>
            </a:r>
            <a:r>
              <a:rPr lang="en-US" sz="2800" dirty="0"/>
              <a:t>desire for the expression of approval, understanding and </a:t>
            </a:r>
            <a:r>
              <a:rPr lang="en-US" sz="2800" dirty="0" smtClean="0"/>
              <a:t>solidarity </a:t>
            </a:r>
            <a:r>
              <a:rPr lang="en-US" sz="2800" dirty="0"/>
              <a:t>(Brown &amp; Levinson,1987)</a:t>
            </a:r>
            <a:r>
              <a:rPr lang="en-US" sz="2800" dirty="0" smtClean="0"/>
              <a:t> 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Face to face interaction </a:t>
            </a:r>
            <a:r>
              <a:rPr lang="en-US" sz="2800" dirty="0" smtClean="0"/>
              <a:t>is </a:t>
            </a:r>
            <a:r>
              <a:rPr lang="en-US" sz="2800" dirty="0"/>
              <a:t>featured with symbolic acts that exhibit an acknowledgement of the sacredness of self and others (Howard, 2004).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203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B050"/>
                </a:solidFill>
              </a:rPr>
              <a:t>white ESL teacher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Immigrant and/ refugee students </a:t>
            </a:r>
            <a:r>
              <a:rPr lang="en-US" dirty="0" smtClean="0"/>
              <a:t>age 18-21 years, preparing to graduate from high school</a:t>
            </a:r>
          </a:p>
          <a:p>
            <a:r>
              <a:rPr lang="en-US" dirty="0" smtClean="0"/>
              <a:t>Both male and Female</a:t>
            </a:r>
          </a:p>
          <a:p>
            <a:r>
              <a:rPr lang="en-US" dirty="0" smtClean="0"/>
              <a:t>Have </a:t>
            </a:r>
            <a:r>
              <a:rPr lang="en-US" dirty="0" smtClean="0">
                <a:solidFill>
                  <a:srgbClr val="00B050"/>
                </a:solidFill>
              </a:rPr>
              <a:t>interrupted schooling</a:t>
            </a:r>
          </a:p>
          <a:p>
            <a:r>
              <a:rPr lang="en-US" dirty="0" smtClean="0"/>
              <a:t>Somalia, Ethiopia, Kenya</a:t>
            </a:r>
          </a:p>
          <a:p>
            <a:r>
              <a:rPr lang="en-US" dirty="0" smtClean="0"/>
              <a:t>Been is US from 6 months-4years </a:t>
            </a:r>
          </a:p>
        </p:txBody>
      </p:sp>
    </p:spTree>
    <p:extLst>
      <p:ext uri="{BB962C8B-B14F-4D97-AF65-F5344CB8AC3E}">
        <p14:creationId xmlns:p14="http://schemas.microsoft.com/office/powerpoint/2010/main" val="91300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46760"/>
          </a:xfrm>
        </p:spPr>
        <p:txBody>
          <a:bodyPr/>
          <a:lstStyle/>
          <a:p>
            <a:r>
              <a:rPr lang="en-US" dirty="0" smtClean="0"/>
              <a:t>Data and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52044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O</a:t>
            </a:r>
            <a:r>
              <a:rPr lang="en-US" dirty="0" smtClean="0">
                <a:solidFill>
                  <a:srgbClr val="00B050"/>
                </a:solidFill>
              </a:rPr>
              <a:t>ngoing </a:t>
            </a:r>
            <a:r>
              <a:rPr lang="en-US" dirty="0">
                <a:solidFill>
                  <a:srgbClr val="00B050"/>
                </a:solidFill>
              </a:rPr>
              <a:t>ethnographic study </a:t>
            </a:r>
            <a:r>
              <a:rPr lang="en-US" dirty="0"/>
              <a:t>continued for </a:t>
            </a:r>
            <a:r>
              <a:rPr lang="en-US" dirty="0">
                <a:solidFill>
                  <a:srgbClr val="00B050"/>
                </a:solidFill>
              </a:rPr>
              <a:t>over 6 months now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Audio recoded:</a:t>
            </a:r>
          </a:p>
          <a:p>
            <a:r>
              <a:rPr lang="en-US" dirty="0"/>
              <a:t>Class room observations</a:t>
            </a:r>
          </a:p>
          <a:p>
            <a:r>
              <a:rPr lang="en-US" dirty="0"/>
              <a:t>Interview with teachers </a:t>
            </a:r>
          </a:p>
          <a:p>
            <a:r>
              <a:rPr lang="en-US" dirty="0"/>
              <a:t>Interview with Students</a:t>
            </a:r>
          </a:p>
          <a:p>
            <a:r>
              <a:rPr lang="en-US" dirty="0"/>
              <a:t>Field notes</a:t>
            </a:r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14800" y="1905000"/>
            <a:ext cx="352044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Transcription</a:t>
            </a:r>
          </a:p>
          <a:p>
            <a:r>
              <a:rPr lang="en-US" dirty="0" smtClean="0"/>
              <a:t>Open </a:t>
            </a:r>
            <a:r>
              <a:rPr lang="en-US" dirty="0"/>
              <a:t>Coding </a:t>
            </a:r>
            <a:r>
              <a:rPr lang="en-US" dirty="0" smtClean="0"/>
              <a:t>Highlighted </a:t>
            </a:r>
            <a:r>
              <a:rPr lang="en-US" dirty="0"/>
              <a:t>the themes</a:t>
            </a:r>
          </a:p>
          <a:p>
            <a:r>
              <a:rPr lang="en-US" dirty="0"/>
              <a:t>Closer analysis through Conversational Analysis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7789" y="1138255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</a:t>
            </a:r>
            <a:r>
              <a:rPr lang="en-US" sz="2800" dirty="0" smtClean="0"/>
              <a:t>Data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1138255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800" dirty="0" smtClean="0"/>
              <a:t>Data Analysis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576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		Findings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Teacher’s interview</a:t>
            </a:r>
            <a:endParaRPr lang="en-US" sz="20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514707"/>
              </p:ext>
            </p:extLst>
          </p:nvPr>
        </p:nvGraphicFramePr>
        <p:xfrm>
          <a:off x="304800" y="1066809"/>
          <a:ext cx="8610599" cy="5672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076"/>
                <a:gridCol w="603194"/>
                <a:gridCol w="7615329"/>
              </a:tblGrid>
              <a:tr h="5056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=So how do you think it is really helpful –I mean their use of L1 in the class? How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56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is it helpful?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56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Um..  I think for some lower students its helpful at times because 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they </a:t>
                      </a:r>
                      <a:r>
                        <a:rPr lang="en-US" sz="1600" b="1" u="sng" dirty="0">
                          <a:solidFill>
                            <a:srgbClr val="FFFF00"/>
                          </a:solidFill>
                          <a:effectLst/>
                        </a:rPr>
                        <a:t>really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 do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56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have </a:t>
                      </a:r>
                      <a:r>
                        <a:rPr lang="en-US" sz="1600" b="1" u="sng" dirty="0">
                          <a:solidFill>
                            <a:srgbClr val="FFFF00"/>
                          </a:solidFill>
                          <a:effectLst/>
                        </a:rPr>
                        <a:t>great ideas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but they </a:t>
                      </a:r>
                      <a:r>
                        <a:rPr lang="en-US" sz="1600" dirty="0" err="1">
                          <a:effectLst/>
                        </a:rPr>
                        <a:t>do:nt</a:t>
                      </a:r>
                      <a:r>
                        <a:rPr lang="en-US" sz="1600" dirty="0">
                          <a:effectLst/>
                        </a:rPr>
                        <a:t> h.  they can’t </a:t>
                      </a:r>
                      <a:r>
                        <a:rPr lang="en-US" sz="1600" u="sng" dirty="0">
                          <a:effectLst/>
                        </a:rPr>
                        <a:t>express</a:t>
                      </a:r>
                      <a:r>
                        <a:rPr lang="en-US" sz="1600" dirty="0">
                          <a:effectLst/>
                        </a:rPr>
                        <a:t> them in English. so: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56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occasionally when you use the L1 at least the other students know that“ o:h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56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they understand this 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they are really actually  </a:t>
                      </a:r>
                      <a:r>
                        <a:rPr lang="en-US" sz="1600" b="1" u="sng" dirty="0">
                          <a:solidFill>
                            <a:srgbClr val="FFFF00"/>
                          </a:solidFill>
                          <a:effectLst/>
                        </a:rPr>
                        <a:t>intelligent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its  just  that they do not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56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have the English </a:t>
                      </a:r>
                      <a:r>
                        <a:rPr lang="en-US" sz="1600" u="sng">
                          <a:effectLst/>
                        </a:rPr>
                        <a:t>proficiency</a:t>
                      </a:r>
                      <a:r>
                        <a:rPr lang="en-US" sz="1600">
                          <a:effectLst/>
                        </a:rPr>
                        <a:t>!”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56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Um.. I think its good for other students to use L1 to help explai:n  concepts 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56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other  students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56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it gives them a sense of pride </a:t>
                      </a:r>
                      <a:r>
                        <a:rPr lang="en-US" sz="1600" dirty="0">
                          <a:effectLst/>
                        </a:rPr>
                        <a:t>like “oh I really understand this concept that was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56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taught in English I can explain it to someone in Somali! ”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Freeform 10"/>
          <p:cNvSpPr>
            <a:spLocks/>
          </p:cNvSpPr>
          <p:nvPr/>
        </p:nvSpPr>
        <p:spPr bwMode="auto">
          <a:xfrm>
            <a:off x="7600950" y="10799763"/>
            <a:ext cx="223838" cy="146050"/>
          </a:xfrm>
          <a:custGeom>
            <a:avLst/>
            <a:gdLst>
              <a:gd name="T0" fmla="*/ 0 w 351"/>
              <a:gd name="T1" fmla="*/ 0 h 228"/>
              <a:gd name="T2" fmla="*/ 151 w 351"/>
              <a:gd name="T3" fmla="*/ 213 h 228"/>
              <a:gd name="T4" fmla="*/ 251 w 351"/>
              <a:gd name="T5" fmla="*/ 88 h 228"/>
              <a:gd name="T6" fmla="*/ 351 w 351"/>
              <a:gd name="T7" fmla="*/ 138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1" h="228">
                <a:moveTo>
                  <a:pt x="0" y="0"/>
                </a:moveTo>
                <a:cubicBezTo>
                  <a:pt x="54" y="99"/>
                  <a:pt x="109" y="198"/>
                  <a:pt x="151" y="213"/>
                </a:cubicBezTo>
                <a:cubicBezTo>
                  <a:pt x="193" y="228"/>
                  <a:pt x="218" y="100"/>
                  <a:pt x="251" y="88"/>
                </a:cubicBezTo>
                <a:cubicBezTo>
                  <a:pt x="284" y="76"/>
                  <a:pt x="336" y="128"/>
                  <a:pt x="351" y="13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1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Teacher’s Interview</a:t>
            </a:r>
            <a:r>
              <a:rPr lang="en-US" sz="2800" dirty="0" smtClean="0"/>
              <a:t>..</a:t>
            </a:r>
            <a:r>
              <a:rPr lang="en-US" sz="2800" dirty="0" err="1" smtClean="0"/>
              <a:t>cont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54983"/>
              </p:ext>
            </p:extLst>
          </p:nvPr>
        </p:nvGraphicFramePr>
        <p:xfrm>
          <a:off x="304800" y="685799"/>
          <a:ext cx="8458200" cy="6222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926"/>
                <a:gridCol w="702962"/>
                <a:gridCol w="7298312"/>
              </a:tblGrid>
              <a:tr h="2576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32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Um..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8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33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 I: try to use </a:t>
                      </a:r>
                      <a:r>
                        <a:rPr lang="en-US" sz="1600" dirty="0" err="1">
                          <a:effectLst/>
                        </a:rPr>
                        <a:t>th</a:t>
                      </a:r>
                      <a:r>
                        <a:rPr lang="en-US" sz="1600" dirty="0">
                          <a:effectLst/>
                        </a:rPr>
                        <a:t>:  bits of Somali words that I know: 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315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34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Usually they think its funny and 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I usually make mistake </a:t>
                      </a:r>
                      <a:r>
                        <a:rPr lang="en-US" sz="1600" dirty="0">
                          <a:effectLst/>
                        </a:rPr>
                        <a:t>and at least they are like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315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“Ok.  I am trying Somali and I am making mistakes you can try English and make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8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mistakes. Its </a:t>
                      </a:r>
                      <a:r>
                        <a:rPr lang="en-US" sz="1600" b="1" dirty="0" err="1">
                          <a:solidFill>
                            <a:srgbClr val="FFFF00"/>
                          </a:solidFill>
                          <a:effectLst/>
                        </a:rPr>
                        <a:t>Ok!”its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 o[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315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                               [ye:::h  and that kind of brings  a sense of trust in </a:t>
                      </a:r>
                      <a:r>
                        <a:rPr lang="en-US" sz="1600" dirty="0" err="1">
                          <a:effectLst/>
                        </a:rPr>
                        <a:t>the:m</a:t>
                      </a:r>
                      <a:r>
                        <a:rPr lang="en-US" sz="1600" dirty="0">
                          <a:effectLst/>
                        </a:rPr>
                        <a:t>. =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8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38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=</a:t>
                      </a:r>
                      <a:r>
                        <a:rPr lang="en-US" sz="1600" dirty="0" err="1">
                          <a:effectLst/>
                        </a:rPr>
                        <a:t>Umhun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8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&lt;&lt;Oh definitely&gt;&gt;=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8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= “we both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are learners 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we both are making mistakes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8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41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Its fine making mistakes in (.) language learning”!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8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unhum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8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43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but 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we are </a:t>
                      </a:r>
                      <a:r>
                        <a:rPr lang="en-US" sz="1600" b="1" dirty="0" err="1">
                          <a:solidFill>
                            <a:srgbClr val="FFFF00"/>
                          </a:solidFill>
                          <a:effectLst/>
                        </a:rPr>
                        <a:t>try:ing</a:t>
                      </a:r>
                      <a:r>
                        <a:rPr lang="en-US" sz="1600" dirty="0">
                          <a:effectLst/>
                        </a:rPr>
                        <a:t>!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8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you appreciate I try in Somali.  I appreciate when you try in English! so.[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315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                                                                                                                         [y:::h!=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8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46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=that’s good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Freeform 4"/>
          <p:cNvSpPr>
            <a:spLocks/>
          </p:cNvSpPr>
          <p:nvPr/>
        </p:nvSpPr>
        <p:spPr bwMode="auto">
          <a:xfrm>
            <a:off x="6076950" y="9331325"/>
            <a:ext cx="222250" cy="146050"/>
          </a:xfrm>
          <a:custGeom>
            <a:avLst/>
            <a:gdLst>
              <a:gd name="T0" fmla="*/ 0 w 351"/>
              <a:gd name="T1" fmla="*/ 0 h 228"/>
              <a:gd name="T2" fmla="*/ 151 w 351"/>
              <a:gd name="T3" fmla="*/ 213 h 228"/>
              <a:gd name="T4" fmla="*/ 251 w 351"/>
              <a:gd name="T5" fmla="*/ 88 h 228"/>
              <a:gd name="T6" fmla="*/ 351 w 351"/>
              <a:gd name="T7" fmla="*/ 138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1" h="228">
                <a:moveTo>
                  <a:pt x="0" y="0"/>
                </a:moveTo>
                <a:cubicBezTo>
                  <a:pt x="54" y="99"/>
                  <a:pt x="109" y="198"/>
                  <a:pt x="151" y="213"/>
                </a:cubicBezTo>
                <a:cubicBezTo>
                  <a:pt x="193" y="228"/>
                  <a:pt x="218" y="100"/>
                  <a:pt x="251" y="88"/>
                </a:cubicBezTo>
                <a:cubicBezTo>
                  <a:pt x="284" y="76"/>
                  <a:pt x="336" y="128"/>
                  <a:pt x="351" y="13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1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76200"/>
            <a:ext cx="4724400" cy="457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from Classroom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77439069"/>
              </p:ext>
            </p:extLst>
          </p:nvPr>
        </p:nvGraphicFramePr>
        <p:xfrm>
          <a:off x="152400" y="686403"/>
          <a:ext cx="8763000" cy="6176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329"/>
                <a:gridCol w="854927"/>
                <a:gridCol w="7373744"/>
              </a:tblGrid>
              <a:tr h="277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29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what do you think </a:t>
                      </a:r>
                      <a:r>
                        <a:rPr lang="en-US" sz="1600" dirty="0" err="1">
                          <a:solidFill>
                            <a:srgbClr val="FFFF00"/>
                          </a:solidFill>
                          <a:effectLst/>
                        </a:rPr>
                        <a:t>Abdur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 Sheikh?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9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Adbul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I like it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9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Oo</a:t>
                      </a:r>
                      <a:r>
                        <a:rPr lang="en-US" sz="1600" dirty="0">
                          <a:effectLst/>
                        </a:rPr>
                        <a:t>::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9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&lt;&lt;Ma </a:t>
                      </a:r>
                      <a:r>
                        <a:rPr lang="en-US" sz="1600" dirty="0" err="1">
                          <a:effectLst/>
                        </a:rPr>
                        <a:t>a’limadan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wey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nahayaseisei</a:t>
                      </a:r>
                      <a:r>
                        <a:rPr lang="en-US" sz="1600" dirty="0">
                          <a:effectLst/>
                        </a:rPr>
                        <a:t> ,</a:t>
                      </a:r>
                      <a:r>
                        <a:rPr lang="en-US" sz="1600" dirty="0" err="1">
                          <a:effectLst/>
                        </a:rPr>
                        <a:t>wa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ala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hei</a:t>
                      </a:r>
                      <a:r>
                        <a:rPr lang="en-US" sz="1600" dirty="0">
                          <a:effectLst/>
                        </a:rPr>
                        <a:t>&gt;&gt;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409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             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(This teacher is thinking good of us/complimenting us, I really love her)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9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[Well I hope].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9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I would be very happy as your teacher </a:t>
                      </a:r>
                      <a:r>
                        <a:rPr lang="en-US" sz="1600" dirty="0">
                          <a:effectLst/>
                        </a:rPr>
                        <a:t>if I am reading the newspaper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9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Or am reading the magazine and I see an article by </a:t>
                      </a:r>
                      <a:r>
                        <a:rPr lang="en-US" sz="1600" dirty="0" err="1">
                          <a:effectLst/>
                        </a:rPr>
                        <a:t>Abdur</a:t>
                      </a:r>
                      <a:r>
                        <a:rPr lang="en-US" sz="1600" dirty="0">
                          <a:effectLst/>
                        </a:rPr>
                        <a:t> Rahim </a:t>
                      </a:r>
                      <a:r>
                        <a:rPr lang="en-US" sz="1600" dirty="0" err="1">
                          <a:effectLst/>
                        </a:rPr>
                        <a:t>Durshei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9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Abdul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Oo</a:t>
                      </a:r>
                      <a:r>
                        <a:rPr lang="en-US" sz="1600" dirty="0">
                          <a:effectLst/>
                        </a:rPr>
                        <a:t>::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9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I’ll be so happy </a:t>
                      </a:r>
                      <a:r>
                        <a:rPr lang="en-US" sz="1600" dirty="0">
                          <a:effectLst/>
                        </a:rPr>
                        <a:t>(exhales) = 	</a:t>
                      </a:r>
                      <a:r>
                        <a:rPr lang="en-US" sz="1600" dirty="0" smtClean="0">
                          <a:effectLst/>
                        </a:rPr>
                        <a:t>{</a:t>
                      </a:r>
                      <a:r>
                        <a:rPr lang="en-US" sz="1600" dirty="0">
                          <a:effectLst/>
                        </a:rPr>
                        <a:t>acts as is self talking}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9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= Allah </a:t>
                      </a:r>
                      <a:r>
                        <a:rPr lang="en-US" sz="1600" dirty="0" err="1" smtClean="0">
                          <a:effectLst/>
                        </a:rPr>
                        <a:t>aabu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9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(Oh God, Oh dad)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9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	((Laughter))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9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42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</a:rPr>
                        <a:t>[I’d put that on my wall]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9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43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&lt;&lt;</a:t>
                      </a:r>
                      <a:r>
                        <a:rPr lang="en-US" sz="1600" dirty="0" err="1">
                          <a:effectLst/>
                        </a:rPr>
                        <a:t>Sifiyan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baye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jishae</a:t>
                      </a:r>
                      <a:r>
                        <a:rPr lang="en-US" sz="1600" dirty="0">
                          <a:effectLst/>
                        </a:rPr>
                        <a:t>&gt;&gt;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9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(She mocked you well)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7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45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Abdul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A’alimadan</a:t>
                      </a:r>
                      <a:r>
                        <a:rPr lang="en-US" sz="1600" dirty="0">
                          <a:effectLst/>
                        </a:rPr>
                        <a:t> wakhatar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488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(lit: This teacher could be dangerous.  Colloquial:  </a:t>
                      </a: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Oh, she is skilled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80" marR="57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" y="2028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8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663</TotalTime>
  <Words>1105</Words>
  <Application>Microsoft Office PowerPoint</Application>
  <PresentationFormat>On-screen Show (4:3)</PresentationFormat>
  <Paragraphs>243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PowerPoint Presentation</vt:lpstr>
      <vt:lpstr>Why LFS students?</vt:lpstr>
      <vt:lpstr>Previous research</vt:lpstr>
      <vt:lpstr>PowerPoint Presentation</vt:lpstr>
      <vt:lpstr>Research Participants</vt:lpstr>
      <vt:lpstr>Data and Methodology</vt:lpstr>
      <vt:lpstr>    Findings Teacher’s interview</vt:lpstr>
      <vt:lpstr>Teacher’s Interview..cont.</vt:lpstr>
      <vt:lpstr>PowerPoint Presentation</vt:lpstr>
      <vt:lpstr>Discussion</vt:lpstr>
      <vt:lpstr>Discussion</vt:lpstr>
      <vt:lpstr>Discussion &amp;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Sadaf Rauf</dc:creator>
  <cp:lastModifiedBy>Sadaf Rauf</cp:lastModifiedBy>
  <cp:revision>70</cp:revision>
  <dcterms:created xsi:type="dcterms:W3CDTF">2011-06-28T17:40:03Z</dcterms:created>
  <dcterms:modified xsi:type="dcterms:W3CDTF">2011-07-06T22:48:37Z</dcterms:modified>
</cp:coreProperties>
</file>