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E257-B6F1-4818-B633-AF71CE2973CC}" type="datetime1">
              <a:rPr lang="en-GB" smtClean="0">
                <a:solidFill>
                  <a:srgbClr val="073E87"/>
                </a:solidFill>
              </a:rPr>
              <a:pPr/>
              <a:t>09/07/2011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73E87"/>
                </a:solidFill>
              </a:rPr>
              <a:t>Professor Ivan Reid, Universities of Bradford and York St John, UK</a:t>
            </a:r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0B6-BBEB-4E64-A28E-C135A2E179C0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71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D062-6634-49EC-AE70-8975AC44E1A3}" type="datetime1">
              <a:rPr lang="en-GB" smtClean="0">
                <a:solidFill>
                  <a:srgbClr val="073E87"/>
                </a:solidFill>
              </a:rPr>
              <a:pPr/>
              <a:t>09/07/2011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73E87"/>
                </a:solidFill>
              </a:rPr>
              <a:t>Professor Ivan Reid, Universities of Bradford and York St John, UK</a:t>
            </a:r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0B6-BBEB-4E64-A28E-C135A2E179C0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29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AB6E-71B0-4D32-908B-8A3EE6D9C167}" type="datetime1">
              <a:rPr lang="en-GB" smtClean="0">
                <a:solidFill>
                  <a:srgbClr val="073E87"/>
                </a:solidFill>
              </a:rPr>
              <a:pPr/>
              <a:t>09/07/2011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73E87"/>
                </a:solidFill>
              </a:rPr>
              <a:t>Professor Ivan Reid, Universities of Bradford and York St John, UK</a:t>
            </a:r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0B6-BBEB-4E64-A28E-C135A2E179C0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29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3C4B-5526-4DE9-959A-B3BB62491DA0}" type="datetime1">
              <a:rPr lang="en-GB" smtClean="0">
                <a:solidFill>
                  <a:srgbClr val="073E87"/>
                </a:solidFill>
              </a:rPr>
              <a:pPr/>
              <a:t>09/07/2011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73E87"/>
                </a:solidFill>
              </a:rPr>
              <a:t>Professor Ivan Reid, Universities of Bradford and York St John, UK</a:t>
            </a:r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0B6-BBEB-4E64-A28E-C135A2E179C0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0F6C-7972-40B6-AF46-B08CF4FB9D0F}" type="datetime1">
              <a:rPr lang="en-GB" smtClean="0">
                <a:solidFill>
                  <a:srgbClr val="073E87"/>
                </a:solidFill>
              </a:rPr>
              <a:pPr/>
              <a:t>09/07/2011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73E87"/>
                </a:solidFill>
              </a:rPr>
              <a:t>Professor Ivan Reid, Universities of Bradford and York St John, UK</a:t>
            </a:r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0B6-BBEB-4E64-A28E-C135A2E179C0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11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FF31-D5C4-4373-B637-8F3C420D84E4}" type="datetime1">
              <a:rPr lang="en-GB" smtClean="0">
                <a:solidFill>
                  <a:srgbClr val="073E87"/>
                </a:solidFill>
              </a:rPr>
              <a:pPr/>
              <a:t>09/07/2011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73E87"/>
                </a:solidFill>
              </a:rPr>
              <a:t>Professor Ivan Reid, Universities of Bradford and York St John, UK</a:t>
            </a:r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0B6-BBEB-4E64-A28E-C135A2E179C0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3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098D-2071-4A8D-A224-B6853326D418}" type="datetime1">
              <a:rPr lang="en-GB" smtClean="0">
                <a:solidFill>
                  <a:srgbClr val="073E87"/>
                </a:solidFill>
              </a:rPr>
              <a:pPr/>
              <a:t>09/07/2011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73E87"/>
                </a:solidFill>
              </a:rPr>
              <a:t>Professor Ivan Reid, Universities of Bradford and York St John, UK</a:t>
            </a:r>
            <a:endParaRPr lang="en-GB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0B6-BBEB-4E64-A28E-C135A2E179C0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37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CCB7-9273-4025-A2AE-C0DF07B5FA27}" type="datetime1">
              <a:rPr lang="en-GB" smtClean="0">
                <a:solidFill>
                  <a:srgbClr val="073E87"/>
                </a:solidFill>
              </a:rPr>
              <a:pPr/>
              <a:t>09/07/2011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73E87"/>
                </a:solidFill>
              </a:rPr>
              <a:t>Professor Ivan Reid, Universities of Bradford and York St John, UK</a:t>
            </a:r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0B6-BBEB-4E64-A28E-C135A2E179C0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73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B5B1-CC36-4697-8424-1A146D4E9D70}" type="datetime1">
              <a:rPr lang="en-GB" smtClean="0">
                <a:solidFill>
                  <a:srgbClr val="073E87"/>
                </a:solidFill>
              </a:rPr>
              <a:pPr/>
              <a:t>09/07/2011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73E87"/>
                </a:solidFill>
              </a:rPr>
              <a:t>Professor Ivan Reid, Universities of Bradford and York St John, UK</a:t>
            </a:r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0B6-BBEB-4E64-A28E-C135A2E179C0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10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4E7D-5016-49C9-A715-6980127974B0}" type="datetime1">
              <a:rPr lang="en-GB" smtClean="0">
                <a:solidFill>
                  <a:srgbClr val="073E87"/>
                </a:solidFill>
              </a:rPr>
              <a:pPr/>
              <a:t>09/07/2011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73E87"/>
                </a:solidFill>
              </a:rPr>
              <a:t>Professor Ivan Reid, Universities of Bradford and York St John, UK</a:t>
            </a:r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0B6-BBEB-4E64-A28E-C135A2E179C0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51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01CB-C804-476F-8FC6-BD3F581102F5}" type="datetime1">
              <a:rPr lang="en-GB" smtClean="0">
                <a:solidFill>
                  <a:srgbClr val="073E87"/>
                </a:solidFill>
              </a:rPr>
              <a:pPr/>
              <a:t>09/07/2011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73E87"/>
                </a:solidFill>
              </a:rPr>
              <a:t>Professor Ivan Reid, Universities of Bradford and York St John, UK</a:t>
            </a:r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0B6-BBEB-4E64-A28E-C135A2E179C0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59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F79DA78-00A0-4D1C-8187-82AD579A437F}" type="datetime1">
              <a:rPr lang="en-GB" smtClean="0">
                <a:solidFill>
                  <a:srgbClr val="073E87"/>
                </a:solidFill>
              </a:rPr>
              <a:pPr/>
              <a:t>09/07/2011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GB" smtClean="0">
                <a:solidFill>
                  <a:srgbClr val="073E87"/>
                </a:solidFill>
              </a:rPr>
              <a:t>Professor Ivan Reid, Universities of Bradford and York St John, UK</a:t>
            </a:r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54730B6-BBEB-4E64-A28E-C135A2E179C0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51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i.reid@bradford.ac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872208"/>
          </a:xfrm>
        </p:spPr>
        <p:txBody>
          <a:bodyPr/>
          <a:lstStyle/>
          <a:p>
            <a:r>
              <a:rPr lang="en-GB" b="1" dirty="0"/>
              <a:t>Experience, policy and practice in Diversity in Higher Education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345638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Presenter </a:t>
            </a:r>
          </a:p>
          <a:p>
            <a:r>
              <a:rPr lang="en-GB" sz="2800" b="1" dirty="0" smtClean="0">
                <a:solidFill>
                  <a:srgbClr val="FF0000"/>
                </a:solidFill>
              </a:rPr>
              <a:t>Professor Ivan Reid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Universities of </a:t>
            </a:r>
            <a:r>
              <a:rPr lang="en-GB" b="1" dirty="0">
                <a:solidFill>
                  <a:srgbClr val="FF0000"/>
                </a:solidFill>
              </a:rPr>
              <a:t>B</a:t>
            </a:r>
            <a:r>
              <a:rPr lang="en-GB" b="1" dirty="0" smtClean="0">
                <a:solidFill>
                  <a:srgbClr val="FF0000"/>
                </a:solidFill>
              </a:rPr>
              <a:t>radford and York St John, UK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Paper based on research with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 Mary Thornton, </a:t>
            </a:r>
            <a:r>
              <a:rPr lang="en-GB" sz="2400" b="1" dirty="0">
                <a:solidFill>
                  <a:srgbClr val="FF0000"/>
                </a:solidFill>
              </a:rPr>
              <a:t>Pat </a:t>
            </a:r>
            <a:r>
              <a:rPr lang="en-GB" sz="2400" b="1" dirty="0" err="1" smtClean="0">
                <a:solidFill>
                  <a:srgbClr val="FF0000"/>
                </a:solidFill>
              </a:rPr>
              <a:t>Bricheno</a:t>
            </a:r>
            <a:r>
              <a:rPr lang="en-GB" sz="2400" b="1" dirty="0" smtClean="0">
                <a:solidFill>
                  <a:srgbClr val="FF0000"/>
                </a:solidFill>
              </a:rPr>
              <a:t>,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Govardhan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Wankhede</a:t>
            </a:r>
            <a:r>
              <a:rPr lang="en-GB" sz="2400" b="1" dirty="0" smtClean="0">
                <a:solidFill>
                  <a:srgbClr val="FF0000"/>
                </a:solidFill>
              </a:rPr>
              <a:t>,  </a:t>
            </a:r>
            <a:r>
              <a:rPr lang="en-GB" sz="2400" b="1" dirty="0" err="1" smtClean="0">
                <a:solidFill>
                  <a:srgbClr val="FF0000"/>
                </a:solidFill>
              </a:rPr>
              <a:t>Ponni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Iyer</a:t>
            </a:r>
            <a:r>
              <a:rPr lang="en-GB" sz="2400" b="1" dirty="0" smtClean="0">
                <a:solidFill>
                  <a:srgbClr val="FF0000"/>
                </a:solidFill>
              </a:rPr>
              <a:t>, Roger Green</a:t>
            </a:r>
            <a:r>
              <a:rPr lang="en-GB" sz="2400" b="1" dirty="0" smtClean="0"/>
              <a:t>,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13845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31640" y="2636912"/>
            <a:ext cx="7336325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b="1" dirty="0" smtClean="0"/>
              <a:t>3 year UKIERI</a:t>
            </a:r>
            <a:r>
              <a:rPr lang="en-GB" sz="3600" b="1" dirty="0" smtClean="0"/>
              <a:t>(UK </a:t>
            </a:r>
            <a:r>
              <a:rPr lang="en-GB" sz="3600" b="1" dirty="0"/>
              <a:t>India Education and </a:t>
            </a:r>
            <a:r>
              <a:rPr lang="en-GB" sz="3600" b="1" dirty="0" smtClean="0"/>
              <a:t>Research Initiative) funded research in widening participation: student diversity: integration or isolation?</a:t>
            </a:r>
            <a:endParaRPr lang="en-GB" sz="36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73E87"/>
                </a:solidFill>
              </a:rPr>
              <a:t>Professor Ivan Reid, Universities of Bradford and York St John, UK</a:t>
            </a:r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323528" y="332656"/>
            <a:ext cx="8064896" cy="1584176"/>
          </a:xfrm>
        </p:spPr>
        <p:txBody>
          <a:bodyPr>
            <a:normAutofit/>
          </a:bodyPr>
          <a:lstStyle/>
          <a:p>
            <a:r>
              <a:rPr lang="en-GB" dirty="0" smtClean="0"/>
              <a:t>Paper is based 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b="1" dirty="0" smtClean="0"/>
              <a:t>To explore staff and student experiences of diversity on HE campuses in India &amp; UK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To identify possible strategies to enhance integration and social cohesion</a:t>
            </a:r>
            <a:endParaRPr lang="en-GB" sz="3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73E87"/>
                </a:solidFill>
              </a:rPr>
              <a:t>Professor Ivan Reid, Universities of Bradford and York St John, UK</a:t>
            </a:r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aims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074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500" b="1" dirty="0" smtClean="0"/>
              <a:t>Social constructivist/realist perspective </a:t>
            </a:r>
            <a:r>
              <a:rPr lang="en-GB" sz="2800" b="1" i="1" dirty="0" smtClean="0"/>
              <a:t>[Moore, 2000: Young 2008]</a:t>
            </a:r>
          </a:p>
          <a:p>
            <a:endParaRPr lang="en-GB" sz="2800" b="1" dirty="0"/>
          </a:p>
          <a:p>
            <a:r>
              <a:rPr lang="en-GB" sz="3500" b="1" dirty="0" smtClean="0"/>
              <a:t>Recognising human agency in knowledge </a:t>
            </a:r>
            <a:r>
              <a:rPr lang="en-GB" sz="2800" b="1" dirty="0" smtClean="0"/>
              <a:t>production </a:t>
            </a:r>
            <a:r>
              <a:rPr lang="en-GB" sz="2600" b="1" i="1" dirty="0" smtClean="0"/>
              <a:t>[Durkheim, 1964] </a:t>
            </a:r>
          </a:p>
          <a:p>
            <a:endParaRPr lang="en-GB" sz="2800" b="1" dirty="0" smtClean="0"/>
          </a:p>
          <a:p>
            <a:r>
              <a:rPr lang="en-GB" sz="3500" b="1" dirty="0" smtClean="0"/>
              <a:t>Context shapes dispositions  </a:t>
            </a:r>
            <a:r>
              <a:rPr lang="en-GB" sz="2800" b="1" i="1" dirty="0" smtClean="0"/>
              <a:t>[Bourdieu &amp; </a:t>
            </a:r>
            <a:r>
              <a:rPr lang="en-GB" sz="2800" b="1" i="1" dirty="0" err="1" smtClean="0"/>
              <a:t>Passerson</a:t>
            </a:r>
            <a:r>
              <a:rPr lang="en-GB" sz="2800" b="1" i="1" dirty="0" smtClean="0"/>
              <a:t>, 1977]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73E87"/>
                </a:solidFill>
              </a:rPr>
              <a:t>Professor Ivan Reid, Universities of Bradford and York St John, UK</a:t>
            </a:r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Theoretical perspectives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50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3200" b="1" dirty="0" smtClean="0"/>
              <a:t>INDIA</a:t>
            </a:r>
            <a:r>
              <a:rPr lang="en-GB" b="1" dirty="0" smtClean="0"/>
              <a:t> [Mumbai]</a:t>
            </a:r>
          </a:p>
          <a:p>
            <a:pPr marL="0" indent="0">
              <a:buNone/>
            </a:pPr>
            <a:r>
              <a:rPr lang="en-GB" sz="2800" b="1" dirty="0" smtClean="0"/>
              <a:t>Social sciences HEI [IDU [deemed university]]</a:t>
            </a:r>
          </a:p>
          <a:p>
            <a:pPr marL="0" indent="0">
              <a:buNone/>
            </a:pPr>
            <a:r>
              <a:rPr lang="en-GB" sz="2800" b="1" dirty="0" smtClean="0"/>
              <a:t>Specialist HE College [teacher education]</a:t>
            </a:r>
          </a:p>
          <a:p>
            <a:pPr marL="0" indent="0">
              <a:buNone/>
            </a:pPr>
            <a:endParaRPr lang="en-GB" sz="2800" b="1" dirty="0" smtClean="0"/>
          </a:p>
          <a:p>
            <a:r>
              <a:rPr lang="en-GB" sz="3200" b="1" dirty="0" smtClean="0"/>
              <a:t>UK</a:t>
            </a:r>
          </a:p>
          <a:p>
            <a:pPr marL="0" indent="0">
              <a:buNone/>
            </a:pPr>
            <a:r>
              <a:rPr lang="en-GB" sz="2800" b="1" dirty="0" smtClean="0"/>
              <a:t>Large post 1992 southern university</a:t>
            </a:r>
          </a:p>
          <a:p>
            <a:pPr marL="0" indent="0">
              <a:buNone/>
            </a:pPr>
            <a:r>
              <a:rPr lang="en-GB" sz="2800" b="1" dirty="0" smtClean="0"/>
              <a:t>Small post 1992 northern, church founded university</a:t>
            </a:r>
          </a:p>
          <a:p>
            <a:pPr marL="0" indent="0">
              <a:buNone/>
            </a:pPr>
            <a:r>
              <a:rPr lang="en-GB" sz="2800" b="1" dirty="0" smtClean="0"/>
              <a:t>Medium pre 1992 northern university </a:t>
            </a:r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73E87"/>
                </a:solidFill>
              </a:rPr>
              <a:t>Professor Ivan Reid, Universities of Bradford and York St John, UK</a:t>
            </a:r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Sample HEIs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86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Personal diaries</a:t>
            </a:r>
          </a:p>
          <a:p>
            <a:r>
              <a:rPr lang="en-GB" sz="2800" b="1" dirty="0" smtClean="0"/>
              <a:t>Focus groups</a:t>
            </a:r>
          </a:p>
          <a:p>
            <a:r>
              <a:rPr lang="en-GB" sz="2800" b="1" dirty="0" smtClean="0"/>
              <a:t>Individual &amp; group interviews</a:t>
            </a:r>
          </a:p>
          <a:p>
            <a:r>
              <a:rPr lang="en-GB" sz="2800" b="1" dirty="0" smtClean="0"/>
              <a:t>Vignettes</a:t>
            </a:r>
          </a:p>
          <a:p>
            <a:r>
              <a:rPr lang="en-GB" sz="2800" b="1" dirty="0" smtClean="0"/>
              <a:t>Analysis of HEI mission statements</a:t>
            </a:r>
          </a:p>
          <a:p>
            <a:r>
              <a:rPr lang="en-GB" sz="2800" b="1" dirty="0" smtClean="0"/>
              <a:t>Stakeholder questionnaires and interviews</a:t>
            </a:r>
          </a:p>
          <a:p>
            <a:endParaRPr lang="en-GB" sz="28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73E87"/>
                </a:solidFill>
              </a:rPr>
              <a:t>Professor Ivan Reid, Universities of Bradford and York St John, UK</a:t>
            </a:r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Mixed Methodology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670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All data sources reported some separation of diverse groups on campus.</a:t>
            </a:r>
          </a:p>
          <a:p>
            <a:endParaRPr lang="en-GB" sz="2800" b="1" dirty="0"/>
          </a:p>
          <a:p>
            <a:r>
              <a:rPr lang="en-GB" sz="2800" b="1" dirty="0" smtClean="0"/>
              <a:t>Factors were: language, class, caste, ethnicity, gender, age, religion, nationality, marital status and region [UK only</a:t>
            </a:r>
            <a:endParaRPr lang="en-GB" sz="28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73E87"/>
                </a:solidFill>
              </a:rPr>
              <a:t>Professor Ivan Reid, Universities of Bradford and York St John, UK</a:t>
            </a:r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560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3100" dirty="0" smtClean="0"/>
              <a:t>Group structure and interaction</a:t>
            </a:r>
          </a:p>
          <a:p>
            <a:r>
              <a:rPr lang="en-GB" sz="3100" dirty="0" smtClean="0"/>
              <a:t>Mixed group work</a:t>
            </a:r>
          </a:p>
          <a:p>
            <a:r>
              <a:rPr lang="en-GB" sz="3100" dirty="0" smtClean="0"/>
              <a:t>Inclusive seminar behaviour</a:t>
            </a:r>
          </a:p>
          <a:p>
            <a:r>
              <a:rPr lang="en-GB" sz="3100" dirty="0" smtClean="0"/>
              <a:t>Inclusive labels  for social activities societies &amp; events</a:t>
            </a:r>
          </a:p>
          <a:p>
            <a:r>
              <a:rPr lang="en-GB" sz="3100" dirty="0" smtClean="0"/>
              <a:t>Available </a:t>
            </a:r>
            <a:r>
              <a:rPr lang="en-GB" sz="3100" dirty="0"/>
              <a:t>t</a:t>
            </a:r>
            <a:r>
              <a:rPr lang="en-GB" sz="3100" dirty="0" smtClean="0"/>
              <a:t>ypes of </a:t>
            </a:r>
            <a:r>
              <a:rPr lang="en-GB" sz="3100" dirty="0">
                <a:solidFill>
                  <a:srgbClr val="073E87"/>
                </a:solidFill>
              </a:rPr>
              <a:t>social activities societies &amp; </a:t>
            </a:r>
            <a:r>
              <a:rPr lang="en-GB" sz="3100" dirty="0" smtClean="0">
                <a:solidFill>
                  <a:srgbClr val="073E87"/>
                </a:solidFill>
              </a:rPr>
              <a:t>events</a:t>
            </a:r>
          </a:p>
          <a:p>
            <a:r>
              <a:rPr lang="en-GB" sz="3100" dirty="0" smtClean="0">
                <a:solidFill>
                  <a:srgbClr val="073E87"/>
                </a:solidFill>
              </a:rPr>
              <a:t>Work &amp; professional placements</a:t>
            </a:r>
          </a:p>
          <a:p>
            <a:r>
              <a:rPr lang="en-GB" sz="3100" dirty="0" smtClean="0">
                <a:solidFill>
                  <a:srgbClr val="073E87"/>
                </a:solidFill>
              </a:rPr>
              <a:t>New modules exploring diversity/inclusion/justice, etc.</a:t>
            </a:r>
            <a:endParaRPr lang="en-GB" sz="3100" dirty="0">
              <a:solidFill>
                <a:srgbClr val="073E87"/>
              </a:solidFill>
            </a:endParaRPr>
          </a:p>
          <a:p>
            <a:r>
              <a:rPr lang="en-GB" sz="3100" dirty="0" smtClean="0">
                <a:solidFill>
                  <a:srgbClr val="073E87"/>
                </a:solidFill>
              </a:rPr>
              <a:t>Internationalisation of curriculum </a:t>
            </a:r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73E87"/>
                </a:solidFill>
              </a:rPr>
              <a:t>Professor Ivan Reid, Universities of Bradford and York St John, UK</a:t>
            </a:r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based strategies for 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280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/>
              <a:t>If you would like more details please feel free to ask me, any time during the Assembly.</a:t>
            </a:r>
          </a:p>
          <a:p>
            <a:pPr marL="0" indent="0">
              <a:buNone/>
            </a:pPr>
            <a:endParaRPr lang="en-GB" sz="2800" b="1" dirty="0" smtClean="0"/>
          </a:p>
          <a:p>
            <a:pPr marL="0" indent="0">
              <a:buNone/>
            </a:pPr>
            <a:r>
              <a:rPr lang="en-GB" sz="2800" b="1" dirty="0" smtClean="0"/>
              <a:t>For details of our publications email</a:t>
            </a:r>
          </a:p>
          <a:p>
            <a:pPr marL="0" indent="0">
              <a:buNone/>
            </a:pPr>
            <a:r>
              <a:rPr lang="en-GB" sz="2800" b="1" dirty="0" smtClean="0">
                <a:hlinkClick r:id="rId2"/>
              </a:rPr>
              <a:t>i.reid@bradford.ac.uk</a:t>
            </a:r>
            <a:endParaRPr lang="en-GB" sz="28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73E87"/>
                </a:solidFill>
              </a:rPr>
              <a:t>Professor Ivan Reid, Universities of Bradford and York St John, UK</a:t>
            </a:r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for listening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518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</TotalTime>
  <Words>410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Experience, policy and practice in Diversity in Higher Education </vt:lpstr>
      <vt:lpstr>Paper is based on</vt:lpstr>
      <vt:lpstr>Project aims</vt:lpstr>
      <vt:lpstr>Theoretical perspectives</vt:lpstr>
      <vt:lpstr>Sample HEIs</vt:lpstr>
      <vt:lpstr>Mixed Methodology</vt:lpstr>
      <vt:lpstr>Findings</vt:lpstr>
      <vt:lpstr>Data based strategies for change</vt:lpstr>
      <vt:lpstr>Thank you for listening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Experience, policy and practice in Diversity in Higher Education</dc:title>
  <dc:creator>Ivan</dc:creator>
  <cp:lastModifiedBy>Ivan</cp:lastModifiedBy>
  <cp:revision>13</cp:revision>
  <dcterms:created xsi:type="dcterms:W3CDTF">2011-06-23T15:25:05Z</dcterms:created>
  <dcterms:modified xsi:type="dcterms:W3CDTF">2011-07-09T08:26:02Z</dcterms:modified>
</cp:coreProperties>
</file>