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3" r:id="rId3"/>
    <p:sldId id="320" r:id="rId4"/>
    <p:sldId id="274" r:id="rId5"/>
    <p:sldId id="306" r:id="rId6"/>
    <p:sldId id="258" r:id="rId7"/>
    <p:sldId id="289" r:id="rId8"/>
    <p:sldId id="293" r:id="rId9"/>
    <p:sldId id="301" r:id="rId10"/>
    <p:sldId id="308" r:id="rId11"/>
    <p:sldId id="303" r:id="rId12"/>
    <p:sldId id="309" r:id="rId13"/>
    <p:sldId id="310" r:id="rId14"/>
    <p:sldId id="307" r:id="rId15"/>
    <p:sldId id="277" r:id="rId16"/>
    <p:sldId id="311" r:id="rId17"/>
    <p:sldId id="312" r:id="rId18"/>
    <p:sldId id="313" r:id="rId19"/>
    <p:sldId id="314" r:id="rId20"/>
    <p:sldId id="317" r:id="rId21"/>
    <p:sldId id="321" r:id="rId22"/>
    <p:sldId id="315" r:id="rId23"/>
    <p:sldId id="31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64064-C41C-41E1-8B32-867F42EBEC4C}" type="datetimeFigureOut">
              <a:rPr lang="en-US" smtClean="0"/>
              <a:pPr/>
              <a:t>7/12/2011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1EDD9-FED6-4885-8851-BB602B2ED8D4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088" y="8685103"/>
            <a:ext cx="2972472" cy="45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3" rIns="91424" bIns="45713" anchor="b"/>
          <a:lstStyle/>
          <a:p>
            <a:pPr algn="r"/>
            <a:fld id="{9041A859-78CD-47C8-99D2-B61CE13035D5}" type="slidenum">
              <a:rPr lang="en-US" sz="1200"/>
              <a:pPr algn="r"/>
              <a:t>7</a:t>
            </a:fld>
            <a:endParaRPr lang="en-US" sz="1200" dirty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716-BBD0-4F48-B8D5-3A3F48C7924A}" type="datetimeFigureOut">
              <a:rPr lang="en-US" smtClean="0"/>
              <a:pPr/>
              <a:t>7/12/2011</a:t>
            </a:fld>
            <a:endParaRPr lang="en-Z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D423-8C2F-4484-951E-48D0F8DDEEC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716-BBD0-4F48-B8D5-3A3F48C7924A}" type="datetimeFigureOut">
              <a:rPr lang="en-US" smtClean="0"/>
              <a:pPr/>
              <a:t>7/12/2011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D423-8C2F-4484-951E-48D0F8DDEEC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716-BBD0-4F48-B8D5-3A3F48C7924A}" type="datetimeFigureOut">
              <a:rPr lang="en-US" smtClean="0"/>
              <a:pPr/>
              <a:t>7/12/2011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D423-8C2F-4484-951E-48D0F8DDEEC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716-BBD0-4F48-B8D5-3A3F48C7924A}" type="datetimeFigureOut">
              <a:rPr lang="en-US" smtClean="0"/>
              <a:pPr/>
              <a:t>7/12/2011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D423-8C2F-4484-951E-48D0F8DDEEC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716-BBD0-4F48-B8D5-3A3F48C7924A}" type="datetimeFigureOut">
              <a:rPr lang="en-US" smtClean="0"/>
              <a:pPr/>
              <a:t>7/12/2011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D423-8C2F-4484-951E-48D0F8DDEEC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716-BBD0-4F48-B8D5-3A3F48C7924A}" type="datetimeFigureOut">
              <a:rPr lang="en-US" smtClean="0"/>
              <a:pPr/>
              <a:t>7/12/2011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D423-8C2F-4484-951E-48D0F8DDEEC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716-BBD0-4F48-B8D5-3A3F48C7924A}" type="datetimeFigureOut">
              <a:rPr lang="en-US" smtClean="0"/>
              <a:pPr/>
              <a:t>7/12/2011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D423-8C2F-4484-951E-48D0F8DDEEC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716-BBD0-4F48-B8D5-3A3F48C7924A}" type="datetimeFigureOut">
              <a:rPr lang="en-US" smtClean="0"/>
              <a:pPr/>
              <a:t>7/12/2011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D423-8C2F-4484-951E-48D0F8DDEEC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716-BBD0-4F48-B8D5-3A3F48C7924A}" type="datetimeFigureOut">
              <a:rPr lang="en-US" smtClean="0"/>
              <a:pPr/>
              <a:t>7/12/2011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D423-8C2F-4484-951E-48D0F8DDEEC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716-BBD0-4F48-B8D5-3A3F48C7924A}" type="datetimeFigureOut">
              <a:rPr lang="en-US" smtClean="0"/>
              <a:pPr/>
              <a:t>7/12/2011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7D423-8C2F-4484-951E-48D0F8DDEEC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5716-BBD0-4F48-B8D5-3A3F48C7924A}" type="datetimeFigureOut">
              <a:rPr lang="en-US" smtClean="0"/>
              <a:pPr/>
              <a:t>7/12/2011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F7D423-8C2F-4484-951E-48D0F8DDEECA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775716-BBD0-4F48-B8D5-3A3F48C7924A}" type="datetimeFigureOut">
              <a:rPr lang="en-US" smtClean="0"/>
              <a:pPr/>
              <a:t>7/12/2011</a:t>
            </a:fld>
            <a:endParaRPr lang="en-Z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F7D423-8C2F-4484-951E-48D0F8DDEECA}" type="slidenum">
              <a:rPr lang="en-ZA" smtClean="0"/>
              <a:pPr/>
              <a:t>‹#›</a:t>
            </a:fld>
            <a:endParaRPr lang="en-Z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628904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The selection of schools as site for Teaching Practice: conceptual dilemmas and strategic choices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57628"/>
            <a:ext cx="7854696" cy="2500330"/>
          </a:xfrm>
        </p:spPr>
        <p:txBody>
          <a:bodyPr>
            <a:normAutofit/>
          </a:bodyPr>
          <a:lstStyle/>
          <a:p>
            <a:endParaRPr lang="en-ZA" dirty="0" smtClean="0"/>
          </a:p>
          <a:p>
            <a:r>
              <a:rPr lang="en-ZA" dirty="0" smtClean="0"/>
              <a:t>Maureen Robinson</a:t>
            </a:r>
          </a:p>
          <a:p>
            <a:r>
              <a:rPr lang="en-ZA" dirty="0" smtClean="0"/>
              <a:t>ICET World Assembly</a:t>
            </a:r>
          </a:p>
          <a:p>
            <a:r>
              <a:rPr lang="en-ZA" dirty="0" smtClean="0"/>
              <a:t>Glasgow</a:t>
            </a:r>
            <a:endParaRPr lang="en-ZA" dirty="0"/>
          </a:p>
          <a:p>
            <a:r>
              <a:rPr lang="en-ZA" dirty="0" smtClean="0"/>
              <a:t>July 2011</a:t>
            </a:r>
          </a:p>
        </p:txBody>
      </p:sp>
      <p:pic>
        <p:nvPicPr>
          <p:cNvPr id="6" name="Picture 5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solidFill>
                  <a:schemeClr val="tx1"/>
                </a:solidFill>
              </a:rPr>
              <a:t>Models of teacher education   </a:t>
            </a:r>
            <a:r>
              <a:rPr lang="en-ZA" sz="1800" b="1" dirty="0" smtClean="0">
                <a:solidFill>
                  <a:schemeClr val="tx1"/>
                </a:solidFill>
              </a:rPr>
              <a:t>(MCTE 2004)</a:t>
            </a:r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dirty="0" smtClean="0"/>
          </a:p>
          <a:p>
            <a:endParaRPr lang="en-ZA" dirty="0" smtClean="0"/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1714490"/>
          <a:ext cx="7572428" cy="496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5572164"/>
              </a:tblGrid>
              <a:tr h="985844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Master-apprentice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Development</a:t>
                      </a:r>
                      <a:r>
                        <a:rPr lang="en-ZA" sz="2000" baseline="0" dirty="0" smtClean="0"/>
                        <a:t> of teaching competences through modelling the practices of an expert teacher</a:t>
                      </a:r>
                      <a:endParaRPr lang="en-ZA" sz="2000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Applied</a:t>
                      </a:r>
                      <a:r>
                        <a:rPr lang="en-ZA" sz="2000" baseline="0" dirty="0" smtClean="0"/>
                        <a:t> scientist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Theory</a:t>
                      </a:r>
                      <a:r>
                        <a:rPr lang="en-ZA" sz="2000" baseline="0" dirty="0" smtClean="0"/>
                        <a:t> and principles applied to practice</a:t>
                      </a:r>
                      <a:endParaRPr lang="en-ZA" sz="2000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Reflectiv</a:t>
                      </a:r>
                      <a:r>
                        <a:rPr lang="en-ZA" sz="2000" baseline="0" dirty="0" smtClean="0"/>
                        <a:t>e practice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Students</a:t>
                      </a:r>
                      <a:r>
                        <a:rPr lang="en-ZA" sz="2000" baseline="0" dirty="0" smtClean="0"/>
                        <a:t> draw on their own and theoretical resources to consider situated problems</a:t>
                      </a:r>
                      <a:endParaRPr lang="en-ZA" sz="2000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Critical</a:t>
                      </a:r>
                      <a:r>
                        <a:rPr lang="en-ZA" sz="2000" baseline="0" dirty="0" smtClean="0"/>
                        <a:t> reflective practice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Reflection</a:t>
                      </a:r>
                      <a:r>
                        <a:rPr lang="en-ZA" sz="2000" baseline="0" dirty="0" smtClean="0"/>
                        <a:t> oriented to understanding patterns of hierarchy and power and to becoming a change agent</a:t>
                      </a:r>
                      <a:endParaRPr lang="en-ZA" sz="2000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Teacher</a:t>
                      </a:r>
                      <a:r>
                        <a:rPr lang="en-ZA" sz="2000" baseline="0" dirty="0" smtClean="0"/>
                        <a:t> identity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Each teacher has a lived experience</a:t>
                      </a:r>
                      <a:r>
                        <a:rPr lang="en-ZA" sz="2000" baseline="0" dirty="0" smtClean="0"/>
                        <a:t> that is connected to their personal biographies</a:t>
                      </a:r>
                      <a:endParaRPr lang="en-ZA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An investigation of practice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ZA" sz="2800" i="1" dirty="0" smtClean="0"/>
              <a:t>The educational arrangements that constrain or enable the development of ‘public-good professionals’</a:t>
            </a:r>
          </a:p>
          <a:p>
            <a:pPr>
              <a:buNone/>
            </a:pPr>
            <a:endParaRPr lang="en-ZA" sz="2800" dirty="0" smtClean="0"/>
          </a:p>
          <a:p>
            <a:r>
              <a:rPr lang="en-ZA" sz="2800" dirty="0" smtClean="0"/>
              <a:t>Processes </a:t>
            </a:r>
            <a:r>
              <a:rPr lang="en-ZA" sz="2800" dirty="0" smtClean="0"/>
              <a:t>and criteria of selecting schools for TP</a:t>
            </a:r>
          </a:p>
          <a:p>
            <a:endParaRPr lang="en-ZA" sz="1700" dirty="0" smtClean="0"/>
          </a:p>
          <a:p>
            <a:r>
              <a:rPr lang="en-ZA" sz="2800" dirty="0" smtClean="0"/>
              <a:t>Challenges and dilemmas</a:t>
            </a:r>
          </a:p>
          <a:p>
            <a:endParaRPr lang="en-ZA" sz="1700" dirty="0" smtClean="0"/>
          </a:p>
          <a:p>
            <a:r>
              <a:rPr lang="en-ZA" sz="2800" dirty="0" smtClean="0"/>
              <a:t>How to make the selection more suitable to the goals of the programme and the needs of the students</a:t>
            </a:r>
          </a:p>
          <a:p>
            <a:endParaRPr lang="en-ZA" sz="1700" dirty="0" smtClean="0"/>
          </a:p>
          <a:p>
            <a:r>
              <a:rPr lang="en-ZA" sz="2800" dirty="0" smtClean="0"/>
              <a:t>Which of the conceptual models best described their own programme</a:t>
            </a:r>
          </a:p>
          <a:p>
            <a:pPr>
              <a:buNone/>
            </a:pPr>
            <a:endParaRPr lang="en-ZA" sz="3600" dirty="0" smtClean="0">
              <a:latin typeface="+mj-lt"/>
            </a:endParaRPr>
          </a:p>
          <a:p>
            <a:endParaRPr lang="en-ZA" sz="3600" dirty="0">
              <a:latin typeface="+mj-lt"/>
            </a:endParaRPr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Criteria for the selection of schools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en-ZA" sz="2800" dirty="0" smtClean="0"/>
              <a:t>Presence of subject or phase specialisation</a:t>
            </a:r>
          </a:p>
          <a:p>
            <a:r>
              <a:rPr lang="en-ZA" sz="2800" dirty="0" smtClean="0"/>
              <a:t>Relationship with principal and willingness of school</a:t>
            </a:r>
          </a:p>
          <a:p>
            <a:r>
              <a:rPr lang="en-ZA" sz="2800" dirty="0" smtClean="0"/>
              <a:t>Geographical location</a:t>
            </a:r>
          </a:p>
          <a:p>
            <a:r>
              <a:rPr lang="en-ZA" sz="2800" dirty="0" smtClean="0"/>
              <a:t>Supportive environment</a:t>
            </a:r>
          </a:p>
          <a:p>
            <a:r>
              <a:rPr lang="en-ZA" sz="2800" dirty="0" smtClean="0"/>
              <a:t>Functionality</a:t>
            </a:r>
          </a:p>
          <a:p>
            <a:r>
              <a:rPr lang="en-ZA" sz="2800" dirty="0" smtClean="0"/>
              <a:t>(Good classroom practice)</a:t>
            </a:r>
          </a:p>
          <a:p>
            <a:r>
              <a:rPr lang="en-ZA" sz="2800" dirty="0" smtClean="0"/>
              <a:t>Different social contexts</a:t>
            </a:r>
          </a:p>
          <a:p>
            <a:r>
              <a:rPr lang="en-ZA" sz="2800" dirty="0" smtClean="0"/>
              <a:t>Who chooses?</a:t>
            </a:r>
          </a:p>
          <a:p>
            <a:pPr>
              <a:buNone/>
            </a:pPr>
            <a:endParaRPr lang="en-ZA" sz="3600" dirty="0" smtClean="0">
              <a:latin typeface="+mj-lt"/>
            </a:endParaRPr>
          </a:p>
          <a:p>
            <a:endParaRPr lang="en-ZA" sz="3600" dirty="0">
              <a:latin typeface="+mj-lt"/>
            </a:endParaRPr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704088"/>
            <a:ext cx="7329510" cy="796086"/>
          </a:xfrm>
        </p:spPr>
        <p:txBody>
          <a:bodyPr>
            <a:noAutofit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Challenges, dilemmas, recommendations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lnSpcReduction="10000"/>
          </a:bodyPr>
          <a:lstStyle/>
          <a:p>
            <a:r>
              <a:rPr lang="en-ZA" sz="2800" dirty="0" smtClean="0"/>
              <a:t>Resource availability</a:t>
            </a:r>
          </a:p>
          <a:p>
            <a:r>
              <a:rPr lang="en-ZA" sz="2800" dirty="0" smtClean="0"/>
              <a:t>Organisational factors</a:t>
            </a:r>
          </a:p>
          <a:p>
            <a:r>
              <a:rPr lang="en-ZA" sz="2800" dirty="0" smtClean="0"/>
              <a:t>Student </a:t>
            </a:r>
            <a:r>
              <a:rPr lang="en-ZA" sz="2800" dirty="0" smtClean="0"/>
              <a:t>resistance to schools outside of comfort zone</a:t>
            </a:r>
            <a:endParaRPr lang="en-ZA" sz="2800" dirty="0" smtClean="0"/>
          </a:p>
          <a:p>
            <a:r>
              <a:rPr lang="en-ZA" sz="2800" dirty="0" smtClean="0"/>
              <a:t>Lack of formal mentor training or recognition</a:t>
            </a:r>
          </a:p>
          <a:p>
            <a:r>
              <a:rPr lang="en-ZA" sz="2800" dirty="0" smtClean="0"/>
              <a:t>Relationship with schools too dependent on goodwill</a:t>
            </a:r>
          </a:p>
          <a:p>
            <a:endParaRPr lang="en-ZA" sz="2800" dirty="0" smtClean="0"/>
          </a:p>
          <a:p>
            <a:r>
              <a:rPr lang="en-ZA" sz="2800" dirty="0" smtClean="0"/>
              <a:t>The need to build firmer links with schools and provincial education departments</a:t>
            </a:r>
          </a:p>
          <a:p>
            <a:endParaRPr lang="en-ZA" sz="2800" dirty="0" smtClean="0"/>
          </a:p>
          <a:p>
            <a:pPr>
              <a:buNone/>
            </a:pPr>
            <a:endParaRPr lang="en-ZA" sz="3600" dirty="0" smtClean="0">
              <a:latin typeface="+mj-lt"/>
            </a:endParaRPr>
          </a:p>
          <a:p>
            <a:endParaRPr lang="en-ZA" sz="3600" dirty="0">
              <a:latin typeface="+mj-lt"/>
            </a:endParaRPr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918418"/>
          </a:xfrm>
        </p:spPr>
        <p:txBody>
          <a:bodyPr>
            <a:noAutofit/>
          </a:bodyPr>
          <a:lstStyle/>
          <a:p>
            <a:r>
              <a:rPr lang="en-ZA" sz="4400" b="1" i="1" dirty="0" smtClean="0">
                <a:solidFill>
                  <a:schemeClr val="tx1"/>
                </a:solidFill>
              </a:rPr>
              <a:t/>
            </a:r>
            <a:br>
              <a:rPr lang="en-ZA" sz="4400" b="1" i="1" dirty="0" smtClean="0">
                <a:solidFill>
                  <a:schemeClr val="tx1"/>
                </a:solidFill>
              </a:rPr>
            </a:br>
            <a:r>
              <a:rPr lang="en-ZA" sz="4400" b="1" i="1" dirty="0" smtClean="0">
                <a:solidFill>
                  <a:schemeClr val="tx1"/>
                </a:solidFill>
              </a:rPr>
              <a:t/>
            </a:r>
            <a:br>
              <a:rPr lang="en-ZA" sz="4400" b="1" i="1" dirty="0" smtClean="0">
                <a:solidFill>
                  <a:schemeClr val="tx1"/>
                </a:solidFill>
              </a:rPr>
            </a:br>
            <a:r>
              <a:rPr lang="en-ZA" sz="4400" b="1" i="1" dirty="0" smtClean="0">
                <a:solidFill>
                  <a:schemeClr val="tx1"/>
                </a:solidFill>
              </a:rPr>
              <a:t/>
            </a:r>
            <a:br>
              <a:rPr lang="en-ZA" sz="4400" b="1" i="1" dirty="0" smtClean="0">
                <a:solidFill>
                  <a:schemeClr val="tx1"/>
                </a:solidFill>
              </a:rPr>
            </a:br>
            <a:r>
              <a:rPr lang="en-ZA" sz="4400" b="1" i="1" dirty="0" smtClean="0">
                <a:solidFill>
                  <a:schemeClr val="tx1"/>
                </a:solidFill>
              </a:rPr>
              <a:t/>
            </a:r>
            <a:br>
              <a:rPr lang="en-ZA" sz="4400" b="1" i="1" dirty="0" smtClean="0">
                <a:solidFill>
                  <a:schemeClr val="tx1"/>
                </a:solidFill>
              </a:rPr>
            </a:br>
            <a:r>
              <a:rPr lang="en-ZA" sz="4400" b="1" i="1" dirty="0" smtClean="0">
                <a:solidFill>
                  <a:schemeClr val="tx1"/>
                </a:solidFill>
              </a:rPr>
              <a:t/>
            </a:r>
            <a:br>
              <a:rPr lang="en-ZA" sz="4400" b="1" i="1" dirty="0" smtClean="0">
                <a:solidFill>
                  <a:schemeClr val="tx1"/>
                </a:solidFill>
              </a:rPr>
            </a:br>
            <a:r>
              <a:rPr lang="en-ZA" sz="4400" b="1" i="1" dirty="0" smtClean="0">
                <a:solidFill>
                  <a:schemeClr val="tx1"/>
                </a:solidFill>
              </a:rPr>
              <a:t/>
            </a:r>
            <a:br>
              <a:rPr lang="en-ZA" sz="4400" b="1" i="1" dirty="0" smtClean="0">
                <a:solidFill>
                  <a:schemeClr val="tx1"/>
                </a:solidFill>
              </a:rPr>
            </a:br>
            <a:r>
              <a:rPr lang="en-ZA" sz="4400" b="1" dirty="0" smtClean="0">
                <a:solidFill>
                  <a:schemeClr val="tx1"/>
                </a:solidFill>
              </a:rPr>
              <a:t>Value of the m</a:t>
            </a:r>
            <a:r>
              <a:rPr lang="en-ZA" sz="4000" b="1" dirty="0" smtClean="0">
                <a:solidFill>
                  <a:schemeClr val="tx1"/>
                </a:solidFill>
              </a:rPr>
              <a:t>odels </a:t>
            </a:r>
            <a:r>
              <a:rPr lang="en-ZA" sz="4000" b="1" dirty="0" smtClean="0">
                <a:solidFill>
                  <a:schemeClr val="tx1"/>
                </a:solidFill>
              </a:rPr>
              <a:t>in practice</a:t>
            </a:r>
            <a:endParaRPr lang="en-ZA" sz="4000" b="1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ZA" sz="3200" dirty="0" smtClean="0">
              <a:latin typeface="+mj-lt"/>
            </a:endParaRPr>
          </a:p>
          <a:p>
            <a:r>
              <a:rPr lang="en-ZA" sz="3200" dirty="0" smtClean="0"/>
              <a:t>Master-apprentice as most dominant</a:t>
            </a:r>
          </a:p>
          <a:p>
            <a:pPr>
              <a:buNone/>
            </a:pPr>
            <a:endParaRPr lang="en-ZA" sz="1900" dirty="0" smtClean="0"/>
          </a:p>
          <a:p>
            <a:r>
              <a:rPr lang="en-ZA" sz="3200" dirty="0" smtClean="0"/>
              <a:t>Models change for students over time</a:t>
            </a:r>
          </a:p>
          <a:p>
            <a:pPr>
              <a:buNone/>
            </a:pPr>
            <a:endParaRPr lang="en-ZA" sz="1900" dirty="0" smtClean="0"/>
          </a:p>
          <a:p>
            <a:r>
              <a:rPr lang="en-ZA" sz="3200" dirty="0" smtClean="0"/>
              <a:t>Applied scientist questioned by students</a:t>
            </a:r>
          </a:p>
          <a:p>
            <a:pPr>
              <a:buNone/>
            </a:pPr>
            <a:endParaRPr lang="en-ZA" sz="1900" dirty="0" smtClean="0"/>
          </a:p>
          <a:p>
            <a:r>
              <a:rPr lang="en-ZA" sz="3200" dirty="0" smtClean="0"/>
              <a:t>Different interpretations of teacher identity model</a:t>
            </a:r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814" y="266510"/>
            <a:ext cx="990600" cy="447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85794"/>
            <a:ext cx="8229600" cy="867524"/>
          </a:xfrm>
        </p:spPr>
        <p:txBody>
          <a:bodyPr>
            <a:normAutofit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Working across a variety of contexts? 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3200" dirty="0" smtClean="0"/>
              <a:t>All teacher educators committed</a:t>
            </a:r>
          </a:p>
          <a:p>
            <a:r>
              <a:rPr lang="en-ZA" sz="3200" dirty="0" smtClean="0"/>
              <a:t>Contained in official curriculum policy</a:t>
            </a:r>
          </a:p>
          <a:p>
            <a:endParaRPr lang="en-ZA" sz="3200" dirty="0" smtClean="0"/>
          </a:p>
          <a:p>
            <a:r>
              <a:rPr lang="en-ZA" sz="3200" dirty="0" smtClean="0"/>
              <a:t>Sticking points of implementation:</a:t>
            </a:r>
          </a:p>
          <a:p>
            <a:pPr lvl="1"/>
            <a:r>
              <a:rPr lang="en-ZA" sz="3200" dirty="0" smtClean="0"/>
              <a:t>Institutional conditions</a:t>
            </a:r>
          </a:p>
          <a:p>
            <a:pPr lvl="1"/>
            <a:r>
              <a:rPr lang="en-ZA" sz="3200" dirty="0" smtClean="0"/>
              <a:t>Policy condition</a:t>
            </a:r>
          </a:p>
          <a:p>
            <a:pPr lvl="1"/>
            <a:r>
              <a:rPr lang="en-ZA" sz="3200" dirty="0" smtClean="0"/>
              <a:t>People conditions</a:t>
            </a:r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Institutional conditions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lnSpcReduction="10000"/>
          </a:bodyPr>
          <a:lstStyle/>
          <a:p>
            <a:r>
              <a:rPr lang="en-ZA" sz="3200" dirty="0" smtClean="0"/>
              <a:t>Schools </a:t>
            </a:r>
            <a:r>
              <a:rPr lang="en-ZA" sz="3200" dirty="0" smtClean="0"/>
              <a:t>in poorer areas less likely to offer </a:t>
            </a:r>
            <a:r>
              <a:rPr lang="en-ZA" sz="3200" dirty="0" smtClean="0"/>
              <a:t>subjects, facilities, systematic mentoring; more likely to have classroom and social problems</a:t>
            </a:r>
            <a:endParaRPr lang="en-ZA" sz="3200" dirty="0" smtClean="0"/>
          </a:p>
          <a:p>
            <a:endParaRPr lang="en-ZA" sz="3200" dirty="0" smtClean="0"/>
          </a:p>
          <a:p>
            <a:r>
              <a:rPr lang="en-ZA" sz="3200" dirty="0" smtClean="0"/>
              <a:t>Additional </a:t>
            </a:r>
            <a:r>
              <a:rPr lang="en-ZA" sz="3200" dirty="0" smtClean="0"/>
              <a:t>demands for support </a:t>
            </a:r>
            <a:r>
              <a:rPr lang="en-ZA" sz="3200" dirty="0" smtClean="0"/>
              <a:t>on university lecturers</a:t>
            </a:r>
          </a:p>
          <a:p>
            <a:endParaRPr lang="en-ZA" sz="3200" dirty="0" smtClean="0"/>
          </a:p>
          <a:p>
            <a:r>
              <a:rPr lang="en-ZA" sz="3200" dirty="0" smtClean="0"/>
              <a:t>High challenge and low </a:t>
            </a:r>
            <a:r>
              <a:rPr lang="en-ZA" sz="3200" dirty="0" smtClean="0"/>
              <a:t>support for students</a:t>
            </a:r>
            <a:endParaRPr lang="en-ZA" sz="3200" dirty="0" smtClean="0"/>
          </a:p>
          <a:p>
            <a:pPr>
              <a:buNone/>
            </a:pPr>
            <a:endParaRPr lang="en-ZA" sz="2800" dirty="0" smtClean="0"/>
          </a:p>
          <a:p>
            <a:pPr>
              <a:buNone/>
            </a:pPr>
            <a:endParaRPr lang="en-ZA" sz="3600" dirty="0" smtClean="0">
              <a:latin typeface="+mj-lt"/>
            </a:endParaRPr>
          </a:p>
          <a:p>
            <a:endParaRPr lang="en-ZA" sz="3600" dirty="0">
              <a:latin typeface="+mj-lt"/>
            </a:endParaRPr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Policy conditions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pPr>
              <a:buNone/>
            </a:pPr>
            <a:endParaRPr lang="en-ZA" dirty="0" smtClean="0"/>
          </a:p>
          <a:p>
            <a:r>
              <a:rPr lang="en-ZA" sz="3200" dirty="0" smtClean="0"/>
              <a:t>No formal policy or resources on mentoring places pressure on schools; more difficult where internal capacity is weak</a:t>
            </a:r>
          </a:p>
          <a:p>
            <a:pPr>
              <a:buNone/>
            </a:pPr>
            <a:endParaRPr lang="en-ZA" sz="3200" dirty="0" smtClean="0"/>
          </a:p>
          <a:p>
            <a:r>
              <a:rPr lang="en-ZA" sz="3200" dirty="0" smtClean="0"/>
              <a:t>No stipends for student teachers; difficult to move outside of their own residential areas</a:t>
            </a:r>
          </a:p>
          <a:p>
            <a:endParaRPr lang="en-ZA" dirty="0" smtClean="0"/>
          </a:p>
          <a:p>
            <a:pPr>
              <a:buNone/>
            </a:pPr>
            <a:endParaRPr lang="en-ZA" sz="3600" dirty="0" smtClean="0">
              <a:latin typeface="+mj-lt"/>
            </a:endParaRPr>
          </a:p>
          <a:p>
            <a:endParaRPr lang="en-ZA" sz="3600" dirty="0">
              <a:latin typeface="+mj-lt"/>
            </a:endParaRPr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People conditions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en-ZA" sz="3200" dirty="0" smtClean="0"/>
              <a:t>“Emotionality” (</a:t>
            </a:r>
            <a:r>
              <a:rPr lang="en-ZA" sz="3200" dirty="0" err="1" smtClean="0"/>
              <a:t>Zembylas</a:t>
            </a:r>
            <a:r>
              <a:rPr lang="en-ZA" sz="3200" dirty="0" smtClean="0"/>
              <a:t>)</a:t>
            </a:r>
          </a:p>
          <a:p>
            <a:endParaRPr lang="en-ZA" sz="1800" dirty="0" smtClean="0"/>
          </a:p>
          <a:p>
            <a:r>
              <a:rPr lang="en-ZA" sz="3200" dirty="0" smtClean="0"/>
              <a:t>Anxiety about going to unfamiliar situations</a:t>
            </a:r>
          </a:p>
          <a:p>
            <a:endParaRPr lang="en-ZA" sz="1800" dirty="0" smtClean="0"/>
          </a:p>
          <a:p>
            <a:r>
              <a:rPr lang="en-ZA" sz="3200" dirty="0" smtClean="0"/>
              <a:t>Concerns about racism, language issues</a:t>
            </a:r>
          </a:p>
          <a:p>
            <a:pPr>
              <a:buNone/>
            </a:pPr>
            <a:endParaRPr lang="en-ZA" sz="1800" dirty="0" smtClean="0"/>
          </a:p>
          <a:p>
            <a:r>
              <a:rPr lang="en-ZA" sz="3200" dirty="0" smtClean="0"/>
              <a:t>Aspirations for own employment after graduating</a:t>
            </a:r>
          </a:p>
          <a:p>
            <a:endParaRPr lang="en-ZA" sz="3200" dirty="0"/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solidFill>
                  <a:schemeClr val="tx1"/>
                </a:solidFill>
              </a:rPr>
              <a:t>Empirical value of the conceptual models?</a:t>
            </a:r>
            <a:endParaRPr lang="en-ZA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en-ZA" sz="3200" dirty="0" smtClean="0"/>
              <a:t>Valuable as analytic devices</a:t>
            </a:r>
          </a:p>
          <a:p>
            <a:r>
              <a:rPr lang="en-ZA" sz="3200" dirty="0" smtClean="0"/>
              <a:t>Limitations in context</a:t>
            </a:r>
          </a:p>
          <a:p>
            <a:pPr>
              <a:buNone/>
            </a:pPr>
            <a:endParaRPr lang="en-ZA" sz="3200" dirty="0" smtClean="0"/>
          </a:p>
          <a:p>
            <a:r>
              <a:rPr lang="en-ZA" sz="3200" dirty="0" smtClean="0"/>
              <a:t>Factors not encompassed:</a:t>
            </a:r>
          </a:p>
          <a:p>
            <a:pPr lvl="1"/>
            <a:r>
              <a:rPr lang="en-ZA" sz="3200" dirty="0" smtClean="0"/>
              <a:t>Policy and resource parameters</a:t>
            </a:r>
          </a:p>
          <a:p>
            <a:pPr lvl="1"/>
            <a:r>
              <a:rPr lang="en-ZA" sz="3200" dirty="0" smtClean="0"/>
              <a:t>Conditions of schooling</a:t>
            </a:r>
          </a:p>
          <a:p>
            <a:pPr lvl="1"/>
            <a:r>
              <a:rPr lang="en-ZA" sz="3200" dirty="0" smtClean="0"/>
              <a:t>Students’ own histories, values, skills and dispositions</a:t>
            </a:r>
          </a:p>
          <a:p>
            <a:pPr>
              <a:buNone/>
            </a:pPr>
            <a:endParaRPr lang="en-ZA" sz="3600" dirty="0" smtClean="0">
              <a:latin typeface="+mj-lt"/>
            </a:endParaRPr>
          </a:p>
          <a:p>
            <a:endParaRPr lang="en-ZA" sz="3600" dirty="0">
              <a:latin typeface="+mj-lt"/>
            </a:endParaRPr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Teaching Practice placements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 smtClean="0">
                <a:cs typeface="Arial" pitchFamily="34" charset="0"/>
              </a:rPr>
              <a:t>Organisational forms of TP vary</a:t>
            </a:r>
          </a:p>
          <a:p>
            <a:r>
              <a:rPr lang="en-ZA" sz="2800" dirty="0" smtClean="0">
                <a:cs typeface="Arial" pitchFamily="34" charset="0"/>
              </a:rPr>
              <a:t>Important to understand </a:t>
            </a:r>
            <a:r>
              <a:rPr lang="en-ZA" sz="2800" b="1" i="1" dirty="0" smtClean="0">
                <a:cs typeface="Arial" pitchFamily="34" charset="0"/>
              </a:rPr>
              <a:t>substance </a:t>
            </a:r>
            <a:r>
              <a:rPr lang="en-ZA" sz="2800" dirty="0" smtClean="0">
                <a:cs typeface="Arial" pitchFamily="34" charset="0"/>
              </a:rPr>
              <a:t>of teacher education, not only structure</a:t>
            </a:r>
          </a:p>
          <a:p>
            <a:r>
              <a:rPr lang="en-ZA" sz="2800" dirty="0" smtClean="0">
                <a:cs typeface="Arial" pitchFamily="34" charset="0"/>
              </a:rPr>
              <a:t>Different understandings of ‘suitable’ schools, depending on models of teacher education, historical and political location</a:t>
            </a:r>
          </a:p>
          <a:p>
            <a:endParaRPr lang="en-ZA" sz="2800" dirty="0" smtClean="0">
              <a:cs typeface="Arial" pitchFamily="34" charset="0"/>
            </a:endParaRPr>
          </a:p>
          <a:p>
            <a:pPr>
              <a:buNone/>
            </a:pPr>
            <a:r>
              <a:rPr lang="en-ZA" sz="2800" b="1" dirty="0" smtClean="0">
                <a:solidFill>
                  <a:srgbClr val="FF0000"/>
                </a:solidFill>
                <a:cs typeface="Arial" pitchFamily="34" charset="0"/>
              </a:rPr>
              <a:t>Conceptual and strategic considerations of student teacher placements</a:t>
            </a:r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Autofit/>
          </a:bodyPr>
          <a:lstStyle/>
          <a:p>
            <a:r>
              <a:rPr lang="en-ZA" sz="3200" b="1" dirty="0" smtClean="0">
                <a:solidFill>
                  <a:schemeClr val="tx1"/>
                </a:solidFill>
              </a:rPr>
              <a:t>Conceptual limitations of models in respect of providing quality schooling for all</a:t>
            </a:r>
            <a:endParaRPr lang="en-ZA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dirty="0" smtClean="0"/>
          </a:p>
          <a:p>
            <a:endParaRPr lang="en-ZA" dirty="0" smtClean="0"/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2" y="1714490"/>
          <a:ext cx="7643866" cy="4949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5143536"/>
              </a:tblGrid>
              <a:tr h="985844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Master-apprentice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Implicit</a:t>
                      </a:r>
                      <a:r>
                        <a:rPr lang="en-ZA" sz="2000" baseline="0" dirty="0" smtClean="0"/>
                        <a:t> expectation of attending ‘good’ schools</a:t>
                      </a:r>
                      <a:endParaRPr lang="en-ZA" sz="2000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Applied</a:t>
                      </a:r>
                      <a:r>
                        <a:rPr lang="en-ZA" sz="2000" baseline="0" dirty="0" smtClean="0"/>
                        <a:t> scientist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Assumes</a:t>
                      </a:r>
                      <a:r>
                        <a:rPr lang="en-ZA" sz="2000" baseline="0" dirty="0" smtClean="0"/>
                        <a:t> a normative context of schooling and a linear relationship between theory and practice</a:t>
                      </a:r>
                      <a:endParaRPr lang="en-ZA" sz="2000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Reflectiv</a:t>
                      </a:r>
                      <a:r>
                        <a:rPr lang="en-ZA" sz="2000" baseline="0" dirty="0" smtClean="0"/>
                        <a:t>e practice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Not</a:t>
                      </a:r>
                      <a:r>
                        <a:rPr lang="en-ZA" sz="2000" baseline="0" dirty="0" smtClean="0"/>
                        <a:t> enough attention to expert role models</a:t>
                      </a:r>
                      <a:endParaRPr lang="en-ZA" sz="2000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Critical</a:t>
                      </a:r>
                      <a:r>
                        <a:rPr lang="en-ZA" sz="2000" baseline="0" dirty="0" smtClean="0"/>
                        <a:t> reflective practice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May</a:t>
                      </a:r>
                      <a:r>
                        <a:rPr lang="en-ZA" sz="2000" baseline="0" dirty="0" smtClean="0"/>
                        <a:t> be de-linked from students’ own material interests</a:t>
                      </a:r>
                      <a:endParaRPr lang="en-ZA" sz="2000" dirty="0"/>
                    </a:p>
                  </a:txBody>
                  <a:tcPr/>
                </a:tc>
              </a:tr>
              <a:tr h="985844"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Teacher</a:t>
                      </a:r>
                      <a:r>
                        <a:rPr lang="en-ZA" sz="2000" baseline="0" dirty="0" smtClean="0"/>
                        <a:t> identity</a:t>
                      </a:r>
                      <a:endParaRPr lang="en-Z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 smtClean="0"/>
                        <a:t>Can</a:t>
                      </a:r>
                      <a:r>
                        <a:rPr lang="en-ZA" sz="2000" baseline="0" dirty="0" smtClean="0"/>
                        <a:t> preclude entering new emotional and social territories</a:t>
                      </a:r>
                      <a:endParaRPr lang="en-ZA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/>
          </a:bodyPr>
          <a:lstStyle/>
          <a:p>
            <a:pPr>
              <a:buNone/>
            </a:pPr>
            <a:endParaRPr lang="en-ZA" sz="3200" dirty="0" smtClean="0"/>
          </a:p>
          <a:p>
            <a:pPr>
              <a:buNone/>
            </a:pPr>
            <a:endParaRPr lang="en-ZA" sz="3200" dirty="0" smtClean="0"/>
          </a:p>
          <a:p>
            <a:r>
              <a:rPr lang="en-ZA" sz="3200" dirty="0" smtClean="0"/>
              <a:t>We need a conceptual model of teacher education that explicitly promotes pedagogical excellence as a form of social justice in difficult educational contexts</a:t>
            </a:r>
          </a:p>
          <a:p>
            <a:endParaRPr lang="en-ZA" sz="2000" dirty="0" smtClean="0"/>
          </a:p>
          <a:p>
            <a:r>
              <a:rPr lang="en-ZA" sz="3200" dirty="0" smtClean="0"/>
              <a:t>Learn in practice</a:t>
            </a:r>
          </a:p>
          <a:p>
            <a:r>
              <a:rPr lang="en-ZA" sz="3200" dirty="0" smtClean="0"/>
              <a:t>L</a:t>
            </a:r>
            <a:r>
              <a:rPr lang="en-ZA" sz="3200" dirty="0" smtClean="0"/>
              <a:t>earn about practice</a:t>
            </a:r>
          </a:p>
          <a:p>
            <a:r>
              <a:rPr lang="en-ZA" sz="3200" dirty="0" smtClean="0"/>
              <a:t>L</a:t>
            </a:r>
            <a:r>
              <a:rPr lang="en-ZA" sz="3200" dirty="0" smtClean="0"/>
              <a:t>earn in spite of practice</a:t>
            </a:r>
            <a:endParaRPr lang="en-ZA" sz="3200" dirty="0" smtClean="0"/>
          </a:p>
          <a:p>
            <a:endParaRPr lang="en-ZA" sz="1700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ZA" sz="3200" dirty="0" smtClean="0"/>
          </a:p>
          <a:p>
            <a:pPr>
              <a:buNone/>
            </a:pPr>
            <a:endParaRPr lang="en-ZA" sz="3200" dirty="0" smtClean="0"/>
          </a:p>
          <a:p>
            <a:r>
              <a:rPr lang="en-ZA" sz="3200" dirty="0" smtClean="0"/>
              <a:t>Develop a way of talking about teacher education that incorporates learning good practice as well as contributing to quality schooling for all</a:t>
            </a:r>
          </a:p>
          <a:p>
            <a:endParaRPr lang="en-ZA" sz="3200" dirty="0" smtClean="0"/>
          </a:p>
          <a:p>
            <a:r>
              <a:rPr lang="en-ZA" sz="3200" dirty="0" smtClean="0"/>
              <a:t>A conceptual model that talks to individual professional growth as well as the public good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Way forward?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lnSpcReduction="10000"/>
          </a:bodyPr>
          <a:lstStyle/>
          <a:p>
            <a:r>
              <a:rPr lang="en-ZA" sz="3200" dirty="0" smtClean="0"/>
              <a:t>Capability theory?  (capabilities and </a:t>
            </a:r>
            <a:r>
              <a:rPr lang="en-ZA" sz="3200" dirty="0" err="1" smtClean="0"/>
              <a:t>functionings</a:t>
            </a:r>
            <a:r>
              <a:rPr lang="en-ZA" sz="3200" dirty="0" smtClean="0"/>
              <a:t>)</a:t>
            </a:r>
          </a:p>
          <a:p>
            <a:pPr lvl="1">
              <a:buNone/>
            </a:pPr>
            <a:endParaRPr lang="en-ZA" sz="1900" dirty="0" smtClean="0"/>
          </a:p>
          <a:p>
            <a:r>
              <a:rPr lang="en-ZA" sz="3200" dirty="0" smtClean="0"/>
              <a:t>Connections between pedagogical content knowledge and emotional knowledge of students</a:t>
            </a:r>
          </a:p>
          <a:p>
            <a:pPr>
              <a:buNone/>
            </a:pPr>
            <a:endParaRPr lang="en-ZA" sz="1900" dirty="0" smtClean="0"/>
          </a:p>
          <a:p>
            <a:r>
              <a:rPr lang="en-ZA" sz="3200" dirty="0" smtClean="0"/>
              <a:t>Teacher education curriculum</a:t>
            </a:r>
          </a:p>
          <a:p>
            <a:endParaRPr lang="en-ZA" sz="1900" dirty="0" smtClean="0"/>
          </a:p>
          <a:p>
            <a:r>
              <a:rPr lang="en-ZA" sz="3200" dirty="0" smtClean="0"/>
              <a:t>Policy conditions on teachers’ work</a:t>
            </a:r>
          </a:p>
          <a:p>
            <a:pPr lvl="1"/>
            <a:endParaRPr lang="en-ZA" dirty="0" smtClean="0"/>
          </a:p>
          <a:p>
            <a:pPr>
              <a:buNone/>
            </a:pPr>
            <a:endParaRPr lang="en-ZA" sz="3600" dirty="0" smtClean="0"/>
          </a:p>
          <a:p>
            <a:endParaRPr lang="en-ZA" sz="3600" dirty="0"/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rmAutofit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Different contexts for the problem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 smtClean="0">
                <a:cs typeface="Arial" pitchFamily="34" charset="0"/>
              </a:rPr>
              <a:t>Policy context</a:t>
            </a:r>
          </a:p>
          <a:p>
            <a:endParaRPr lang="en-ZA" sz="2800" dirty="0" smtClean="0">
              <a:cs typeface="Arial" pitchFamily="34" charset="0"/>
            </a:endParaRPr>
          </a:p>
          <a:p>
            <a:r>
              <a:rPr lang="en-ZA" sz="2800" dirty="0" smtClean="0">
                <a:cs typeface="Arial" pitchFamily="34" charset="0"/>
              </a:rPr>
              <a:t>Social context</a:t>
            </a:r>
          </a:p>
          <a:p>
            <a:endParaRPr lang="en-ZA" sz="2800" dirty="0" smtClean="0">
              <a:cs typeface="Arial" pitchFamily="34" charset="0"/>
            </a:endParaRPr>
          </a:p>
          <a:p>
            <a:r>
              <a:rPr lang="en-ZA" sz="2800" dirty="0" smtClean="0">
                <a:cs typeface="Arial" pitchFamily="34" charset="0"/>
              </a:rPr>
              <a:t>Quality assurance reviews</a:t>
            </a:r>
          </a:p>
          <a:p>
            <a:pPr>
              <a:buNone/>
            </a:pPr>
            <a:endParaRPr lang="en-ZA" sz="2800" dirty="0" smtClean="0">
              <a:cs typeface="Arial" pitchFamily="34" charset="0"/>
            </a:endParaRPr>
          </a:p>
          <a:p>
            <a:r>
              <a:rPr lang="en-ZA" sz="2800" dirty="0" smtClean="0">
                <a:cs typeface="Arial" pitchFamily="34" charset="0"/>
              </a:rPr>
              <a:t>Models of teacher education</a:t>
            </a:r>
            <a:endParaRPr lang="en-ZA" sz="2800" dirty="0" smtClean="0">
              <a:cs typeface="Arial" pitchFamily="34" charset="0"/>
            </a:endParaRPr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38962"/>
          </a:xfrm>
        </p:spPr>
        <p:txBody>
          <a:bodyPr>
            <a:normAutofit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Policy context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8577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ZA" dirty="0" smtClean="0"/>
              <a:t> </a:t>
            </a:r>
          </a:p>
          <a:p>
            <a:r>
              <a:rPr lang="en-ZA" sz="4000" dirty="0" smtClean="0"/>
              <a:t>“Teacher education is the kind of education which enables someone to become more </a:t>
            </a:r>
            <a:r>
              <a:rPr lang="en-ZA" sz="4000" dirty="0" smtClean="0">
                <a:solidFill>
                  <a:srgbClr val="FF0000"/>
                </a:solidFill>
              </a:rPr>
              <a:t>competent in the practice of organising systematic learning </a:t>
            </a:r>
            <a:r>
              <a:rPr lang="en-ZA" sz="4000" dirty="0" smtClean="0"/>
              <a:t>and nurtures their </a:t>
            </a:r>
            <a:r>
              <a:rPr lang="en-ZA" sz="4000" dirty="0" smtClean="0">
                <a:solidFill>
                  <a:srgbClr val="FF0000"/>
                </a:solidFill>
              </a:rPr>
              <a:t>commitment </a:t>
            </a:r>
            <a:r>
              <a:rPr lang="en-ZA" sz="4000" dirty="0" smtClean="0"/>
              <a:t>to do so” (MCTE 2004)</a:t>
            </a:r>
          </a:p>
          <a:p>
            <a:endParaRPr lang="en-ZA" dirty="0" smtClean="0"/>
          </a:p>
          <a:p>
            <a:r>
              <a:rPr lang="en-ZA" sz="4000" dirty="0" smtClean="0"/>
              <a:t>“Reflexively draw on integrated and applied knowledge so as to work flexibly and effectively in a </a:t>
            </a:r>
            <a:r>
              <a:rPr lang="en-ZA" sz="4000" dirty="0" smtClean="0">
                <a:solidFill>
                  <a:srgbClr val="FF0000"/>
                </a:solidFill>
              </a:rPr>
              <a:t>variety of contexts”</a:t>
            </a:r>
            <a:r>
              <a:rPr lang="en-ZA" sz="4000" dirty="0" smtClean="0"/>
              <a:t> (DHET 2011)</a:t>
            </a:r>
          </a:p>
          <a:p>
            <a:endParaRPr lang="en-ZA" dirty="0" smtClean="0"/>
          </a:p>
          <a:p>
            <a:r>
              <a:rPr lang="en-ZA" sz="4000" dirty="0" smtClean="0"/>
              <a:t>Establishment of recognized Teaching Schools; </a:t>
            </a:r>
            <a:r>
              <a:rPr lang="en-ZA" sz="4000" dirty="0" smtClean="0">
                <a:solidFill>
                  <a:srgbClr val="FF0000"/>
                </a:solidFill>
              </a:rPr>
              <a:t>functional schools in a variety of contexts </a:t>
            </a:r>
            <a:r>
              <a:rPr lang="en-ZA" sz="4000" dirty="0" smtClean="0"/>
              <a:t>(</a:t>
            </a:r>
            <a:r>
              <a:rPr lang="en-ZA" sz="4000" dirty="0" err="1" smtClean="0"/>
              <a:t>Int</a:t>
            </a:r>
            <a:r>
              <a:rPr lang="en-ZA" sz="4000" dirty="0" smtClean="0"/>
              <a:t> Plan)</a:t>
            </a:r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Social context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+mj-lt"/>
            </a:endParaRPr>
          </a:p>
          <a:p>
            <a:r>
              <a:rPr lang="en-US" sz="3200" dirty="0" smtClean="0"/>
              <a:t>Very </a:t>
            </a:r>
            <a:r>
              <a:rPr lang="en-US" sz="3200" dirty="0" smtClean="0"/>
              <a:t>wide </a:t>
            </a:r>
            <a:r>
              <a:rPr lang="en-US" sz="3200" dirty="0" smtClean="0"/>
              <a:t>gap between rich and poor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Poor results in national and international benchmark tests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Results linked to socioeconomic context</a:t>
            </a:r>
          </a:p>
          <a:p>
            <a:endParaRPr lang="en-ZA" sz="2800" dirty="0">
              <a:latin typeface="+mj-lt"/>
            </a:endParaRPr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1" y="3692811"/>
            <a:ext cx="8839199" cy="3001962"/>
            <a:chOff x="152401" y="3692811"/>
            <a:chExt cx="8839199" cy="3001962"/>
          </a:xfrm>
        </p:grpSpPr>
        <p:pic>
          <p:nvPicPr>
            <p:cNvPr id="3" name="Picture 2" descr="RSchool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1" y="3692811"/>
              <a:ext cx="4191000" cy="3001962"/>
            </a:xfrm>
            <a:prstGeom prst="rect">
              <a:avLst/>
            </a:prstGeom>
            <a:effectLst>
              <a:outerShdw blurRad="152400" dist="25400" dir="2700000" algn="tl" rotWithShape="0">
                <a:srgbClr val="000000">
                  <a:alpha val="59000"/>
                </a:srgbClr>
              </a:outerShdw>
            </a:effectLst>
          </p:spPr>
        </p:pic>
        <p:pic>
          <p:nvPicPr>
            <p:cNvPr id="4" name="Picture 3" descr="RSchool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0" y="3692811"/>
              <a:ext cx="4419600" cy="3001962"/>
            </a:xfrm>
            <a:prstGeom prst="rect">
              <a:avLst/>
            </a:prstGeom>
            <a:effectLst>
              <a:outerShdw blurRad="152400" dist="25400" dir="2700000" algn="tl" rotWithShape="0">
                <a:srgbClr val="000000">
                  <a:alpha val="59000"/>
                </a:srgbClr>
              </a:outerShdw>
            </a:effectLst>
          </p:spPr>
        </p:pic>
      </p:grpSp>
      <p:grpSp>
        <p:nvGrpSpPr>
          <p:cNvPr id="5" name="Group 4"/>
          <p:cNvGrpSpPr/>
          <p:nvPr/>
        </p:nvGrpSpPr>
        <p:grpSpPr>
          <a:xfrm>
            <a:off x="152401" y="378023"/>
            <a:ext cx="8839199" cy="2892425"/>
            <a:chOff x="152401" y="378023"/>
            <a:chExt cx="8839199" cy="2892425"/>
          </a:xfrm>
        </p:grpSpPr>
        <p:pic>
          <p:nvPicPr>
            <p:cNvPr id="6" name="Picture 5" descr="PSchool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1" y="378023"/>
              <a:ext cx="4191000" cy="2892425"/>
            </a:xfrm>
            <a:prstGeom prst="rect">
              <a:avLst/>
            </a:prstGeom>
            <a:effectLst>
              <a:outerShdw blurRad="152400" dist="25400" dir="2700000" algn="tl" rotWithShape="0">
                <a:srgbClr val="000000">
                  <a:alpha val="59000"/>
                </a:srgbClr>
              </a:outerShdw>
            </a:effectLst>
          </p:spPr>
        </p:pic>
        <p:pic>
          <p:nvPicPr>
            <p:cNvPr id="7" name="Picture 6" descr="PSchool2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78023"/>
              <a:ext cx="4419600" cy="2892425"/>
            </a:xfrm>
            <a:prstGeom prst="rect">
              <a:avLst/>
            </a:prstGeom>
            <a:effectLst>
              <a:outerShdw blurRad="152400" dist="25400" dir="2700000" algn="tl" rotWithShape="0">
                <a:srgbClr val="000000">
                  <a:alpha val="59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1152525" y="44450"/>
            <a:ext cx="7991475" cy="936625"/>
          </a:xfrm>
        </p:spPr>
        <p:txBody>
          <a:bodyPr>
            <a:normAutofit/>
          </a:bodyPr>
          <a:lstStyle/>
          <a:p>
            <a:pPr eaLnBrk="1" hangingPunct="1"/>
            <a:r>
              <a:rPr lang="en-ZA" sz="2800" b="1" dirty="0" smtClean="0">
                <a:solidFill>
                  <a:schemeClr val="tx2"/>
                </a:solidFill>
                <a:latin typeface="Calibri" pitchFamily="34" charset="0"/>
              </a:rPr>
              <a:t>% of Grade 4(or 5 in SA) students below the low international benchmark (400) in PIRLS 2006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57188" y="1366838"/>
          <a:ext cx="8786812" cy="5491162"/>
        </p:xfrm>
        <a:graphic>
          <a:graphicData uri="http://schemas.openxmlformats.org/presentationml/2006/ole">
            <p:oleObj spid="_x0000_s1026" name="Worksheet" r:id="rId4" imgW="6638932" imgH="4162515" progId="Excel.Sheet.8">
              <p:embed followColorScheme="textAndBackground"/>
            </p:oleObj>
          </a:graphicData>
        </a:graphic>
      </p:graphicFrame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214282" y="196850"/>
            <a:ext cx="892971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2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785818"/>
          </a:xfrm>
        </p:spPr>
        <p:txBody>
          <a:bodyPr>
            <a:noAutofit/>
          </a:bodyPr>
          <a:lstStyle/>
          <a:p>
            <a:r>
              <a:rPr lang="en-ZA" sz="4000" b="1" dirty="0" smtClean="0">
                <a:solidFill>
                  <a:schemeClr val="tx1"/>
                </a:solidFill>
              </a:rPr>
              <a:t>Quality assurance reviews</a:t>
            </a:r>
            <a:endParaRPr lang="en-ZA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Tension between the need for students to experience a variety of school contexts and the tendency to select schools according to the convenience of familiarity, transport and the allocation of </a:t>
            </a:r>
            <a:r>
              <a:rPr lang="en-US" sz="2800" dirty="0" smtClean="0"/>
              <a:t>tutors</a:t>
            </a:r>
          </a:p>
          <a:p>
            <a:pPr>
              <a:buNone/>
            </a:pPr>
            <a:endParaRPr lang="en-US" sz="1700" dirty="0" smtClean="0"/>
          </a:p>
          <a:p>
            <a:r>
              <a:rPr lang="en-US" sz="2800" dirty="0" smtClean="0"/>
              <a:t>Allocation of students to schools with committed and effective mentoring at times offset by a lack of exposure to contextual diversity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absence of a coherent conceptual framework for teacher education</a:t>
            </a:r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r>
              <a:rPr lang="en-ZA" sz="3600" b="1" dirty="0" smtClean="0">
                <a:solidFill>
                  <a:schemeClr val="tx1"/>
                </a:solidFill>
              </a:rPr>
              <a:t>Models of teacher education   </a:t>
            </a:r>
            <a:r>
              <a:rPr lang="en-ZA" sz="1800" b="1" dirty="0" smtClean="0">
                <a:solidFill>
                  <a:schemeClr val="tx1"/>
                </a:solidFill>
              </a:rPr>
              <a:t>(</a:t>
            </a:r>
            <a:r>
              <a:rPr lang="en-ZA" sz="1800" b="1" dirty="0" err="1" smtClean="0">
                <a:solidFill>
                  <a:schemeClr val="tx1"/>
                </a:solidFill>
              </a:rPr>
              <a:t>Sockett</a:t>
            </a:r>
            <a:r>
              <a:rPr lang="en-ZA" sz="1800" b="1" dirty="0" smtClean="0">
                <a:solidFill>
                  <a:schemeClr val="tx1"/>
                </a:solidFill>
              </a:rPr>
              <a:t> 2008)</a:t>
            </a:r>
            <a:endParaRPr lang="en-ZA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dirty="0" smtClean="0"/>
          </a:p>
          <a:p>
            <a:endParaRPr lang="en-ZA" dirty="0" smtClean="0"/>
          </a:p>
        </p:txBody>
      </p:sp>
      <p:pic>
        <p:nvPicPr>
          <p:cNvPr id="4" name="Picture 3" descr="cputcol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1" y="195072"/>
            <a:ext cx="990600" cy="62723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472" y="1857364"/>
          <a:ext cx="8001056" cy="4627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/>
                <a:gridCol w="5072098"/>
              </a:tblGrid>
              <a:tr h="1125149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Scholar-professional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Knowledge as the purpose of education; focuses on a rigorous understanding of the disciplines</a:t>
                      </a:r>
                      <a:endParaRPr lang="en-ZA" sz="2400" dirty="0"/>
                    </a:p>
                  </a:txBody>
                  <a:tcPr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Nurturer professional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Development of the individual; connected to nurturing</a:t>
                      </a:r>
                      <a:r>
                        <a:rPr lang="en-ZA" sz="2400" baseline="0" dirty="0" smtClean="0"/>
                        <a:t> and self-understanding </a:t>
                      </a:r>
                      <a:endParaRPr lang="en-ZA" sz="2400" dirty="0"/>
                    </a:p>
                  </a:txBody>
                  <a:tcPr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Clinician-professional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Research-based</a:t>
                      </a:r>
                      <a:r>
                        <a:rPr lang="en-ZA" sz="2400" baseline="0" dirty="0" smtClean="0"/>
                        <a:t> knowledge to inform practice</a:t>
                      </a:r>
                      <a:endParaRPr lang="en-ZA" sz="2400" dirty="0"/>
                    </a:p>
                  </a:txBody>
                  <a:tcPr/>
                </a:tc>
              </a:tr>
              <a:tr h="1125149"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Moral-agent professional</a:t>
                      </a:r>
                      <a:endParaRPr lang="en-Z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400" dirty="0" smtClean="0"/>
                        <a:t>Integrate academic</a:t>
                      </a:r>
                      <a:r>
                        <a:rPr lang="en-ZA" sz="2400" baseline="0" dirty="0" smtClean="0"/>
                        <a:t> content with intellectual and moral virtues</a:t>
                      </a:r>
                      <a:endParaRPr lang="en-ZA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606</TotalTime>
  <Words>890</Words>
  <Application>Microsoft Office PowerPoint</Application>
  <PresentationFormat>On-screen Show (4:3)</PresentationFormat>
  <Paragraphs>171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Flow</vt:lpstr>
      <vt:lpstr>Worksheet</vt:lpstr>
      <vt:lpstr>The selection of schools as site for Teaching Practice: conceptual dilemmas and strategic choices</vt:lpstr>
      <vt:lpstr>Teaching Practice placements</vt:lpstr>
      <vt:lpstr>Different contexts for the problem</vt:lpstr>
      <vt:lpstr>Policy context</vt:lpstr>
      <vt:lpstr>Social context</vt:lpstr>
      <vt:lpstr>Slide 6</vt:lpstr>
      <vt:lpstr>% of Grade 4(or 5 in SA) students below the low international benchmark (400) in PIRLS 2006</vt:lpstr>
      <vt:lpstr>Quality assurance reviews</vt:lpstr>
      <vt:lpstr>Models of teacher education   (Sockett 2008)</vt:lpstr>
      <vt:lpstr>Models of teacher education   (MCTE 2004)</vt:lpstr>
      <vt:lpstr>An investigation of practice</vt:lpstr>
      <vt:lpstr>Criteria for the selection of schools</vt:lpstr>
      <vt:lpstr>Challenges, dilemmas, recommendations</vt:lpstr>
      <vt:lpstr>      Value of the models in practice</vt:lpstr>
      <vt:lpstr>Working across a variety of contexts? </vt:lpstr>
      <vt:lpstr>Institutional conditions</vt:lpstr>
      <vt:lpstr>Policy conditions</vt:lpstr>
      <vt:lpstr>People conditions</vt:lpstr>
      <vt:lpstr>Empirical value of the conceptual models?</vt:lpstr>
      <vt:lpstr>Conceptual limitations of models in respect of providing quality schooling for all</vt:lpstr>
      <vt:lpstr>Slide 21</vt:lpstr>
      <vt:lpstr>Slide 22</vt:lpstr>
      <vt:lpstr>Way forward?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Teacher development</dc:title>
  <dc:creator>Maureen</dc:creator>
  <cp:lastModifiedBy>Maureen</cp:lastModifiedBy>
  <cp:revision>142</cp:revision>
  <dcterms:created xsi:type="dcterms:W3CDTF">2011-06-14T07:16:02Z</dcterms:created>
  <dcterms:modified xsi:type="dcterms:W3CDTF">2011-07-12T21:06:40Z</dcterms:modified>
</cp:coreProperties>
</file>